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8"/>
  </p:notesMasterIdLst>
  <p:sldIdLst>
    <p:sldId id="270" r:id="rId3"/>
    <p:sldId id="272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97" r:id="rId12"/>
    <p:sldId id="298" r:id="rId13"/>
    <p:sldId id="302" r:id="rId14"/>
    <p:sldId id="299" r:id="rId15"/>
    <p:sldId id="301" r:id="rId16"/>
    <p:sldId id="274" r:id="rId17"/>
    <p:sldId id="303" r:id="rId18"/>
    <p:sldId id="304" r:id="rId19"/>
    <p:sldId id="305" r:id="rId20"/>
    <p:sldId id="275" r:id="rId21"/>
    <p:sldId id="315" r:id="rId22"/>
    <p:sldId id="306" r:id="rId23"/>
    <p:sldId id="308" r:id="rId24"/>
    <p:sldId id="307" r:id="rId25"/>
    <p:sldId id="309" r:id="rId26"/>
    <p:sldId id="287" r:id="rId2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0000"/>
    <a:srgbClr val="9C1721"/>
    <a:srgbClr val="9A1721"/>
    <a:srgbClr val="EEBB33"/>
    <a:srgbClr val="262626"/>
    <a:srgbClr val="EAEAEA"/>
    <a:srgbClr val="EAEAF3"/>
    <a:srgbClr val="C60A26"/>
    <a:srgbClr val="CAE1FE"/>
    <a:srgbClr val="CA09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1494" y="594"/>
      </p:cViewPr>
      <p:guideLst>
        <p:guide orient="horz" pos="2127"/>
        <p:guide pos="3840"/>
        <p:guide pos="3995"/>
        <p:guide pos="407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9" d="100"/>
        <a:sy n="13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1" Type="http://schemas.openxmlformats.org/officeDocument/2006/relationships/tableStyles" Target="tableStyles.xml"/><Relationship Id="rId30" Type="http://schemas.openxmlformats.org/officeDocument/2006/relationships/viewProps" Target="viewProps.xml"/><Relationship Id="rId3" Type="http://schemas.openxmlformats.org/officeDocument/2006/relationships/slide" Target="slides/slide1.xml"/><Relationship Id="rId29" Type="http://schemas.openxmlformats.org/officeDocument/2006/relationships/presProps" Target="presProps.xml"/><Relationship Id="rId28" Type="http://schemas.openxmlformats.org/officeDocument/2006/relationships/notesMaster" Target="notesMasters/notesMaster1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076D2C-A730-4D38-9EA9-D17BA172D74A}" type="doc">
      <dgm:prSet loTypeId="urn:microsoft.com/office/officeart/2005/8/layout/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CN" altLang="en-US"/>
        </a:p>
      </dgm:t>
    </dgm:pt>
    <dgm:pt modelId="{E26C534A-0D00-4492-ADE9-77F0B4D386FD}">
      <dgm:prSet phldrT="[文本]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zh-CN" altLang="en-US" dirty="0">
              <a:latin typeface="微软雅黑" panose="020B0503020204020204" pitchFamily="34" charset="-122"/>
              <a:ea typeface="微软雅黑" panose="020B0503020204020204" pitchFamily="34" charset="-122"/>
            </a:rPr>
            <a:t>填报取消车辆汇总表</a:t>
          </a:r>
        </a:p>
      </dgm:t>
    </dgm:pt>
    <dgm:pt modelId="{33CB2DC9-2EF6-4D45-B383-94C24773D324}" cxnId="{853A2820-5B2B-4A06-B596-5F1B745CA1E0}" type="parTrans">
      <dgm:prSet/>
      <dgm:spPr/>
      <dgm:t>
        <a:bodyPr/>
        <a:lstStyle/>
        <a:p>
          <a:endParaRPr lang="zh-CN" altLang="en-US"/>
        </a:p>
      </dgm:t>
    </dgm:pt>
    <dgm:pt modelId="{D6E7A415-2210-483F-AD7C-ABC7A678047D}" cxnId="{853A2820-5B2B-4A06-B596-5F1B745CA1E0}" type="sibTrans">
      <dgm:prSet/>
      <dgm:spPr/>
      <dgm:t>
        <a:bodyPr/>
        <a:lstStyle/>
        <a:p>
          <a:endParaRPr lang="zh-CN" altLang="en-US"/>
        </a:p>
      </dgm:t>
    </dgm:pt>
    <dgm:pt modelId="{850FFDF4-D8FB-411C-855C-AFF0221AFF48}">
      <dgm:prSet phldrT="[文本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zh-CN" altLang="en-US" dirty="0">
              <a:latin typeface="微软雅黑" panose="020B0503020204020204" pitchFamily="34" charset="-122"/>
              <a:ea typeface="微软雅黑" panose="020B0503020204020204" pitchFamily="34" charset="-122"/>
            </a:rPr>
            <a:t>审核保留车辆，确定取消车辆</a:t>
          </a:r>
        </a:p>
      </dgm:t>
    </dgm:pt>
    <dgm:pt modelId="{5BCB501E-866E-4EF9-9F76-1D10C8270761}" cxnId="{FE512BF6-56A8-40F8-A176-5C5B53374936}" type="parTrans">
      <dgm:prSet/>
      <dgm:spPr/>
      <dgm:t>
        <a:bodyPr/>
        <a:lstStyle/>
        <a:p>
          <a:endParaRPr lang="zh-CN" altLang="en-US"/>
        </a:p>
      </dgm:t>
    </dgm:pt>
    <dgm:pt modelId="{7F5458C6-84BF-419C-8E1F-B4E10B6DA26F}" cxnId="{FE512BF6-56A8-40F8-A176-5C5B53374936}" type="sibTrans">
      <dgm:prSet/>
      <dgm:spPr/>
      <dgm:t>
        <a:bodyPr/>
        <a:lstStyle/>
        <a:p>
          <a:endParaRPr lang="zh-CN" altLang="en-US"/>
        </a:p>
      </dgm:t>
    </dgm:pt>
    <dgm:pt modelId="{97F42E8C-832F-4815-A4E0-1BB00F933B33}">
      <dgm:prSet phldrT="[文本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zh-CN" altLang="en-US" dirty="0">
              <a:latin typeface="微软雅黑" panose="020B0503020204020204" pitchFamily="34" charset="-122"/>
              <a:ea typeface="微软雅黑" panose="020B0503020204020204" pitchFamily="34" charset="-122"/>
            </a:rPr>
            <a:t>封存车辆开展评估</a:t>
          </a:r>
        </a:p>
      </dgm:t>
    </dgm:pt>
    <dgm:pt modelId="{8F70079C-358B-4344-BE81-EF2FB1166A27}" cxnId="{2B17C40B-097E-4022-8208-E0DBFC6BC8EF}" type="parTrans">
      <dgm:prSet/>
      <dgm:spPr/>
      <dgm:t>
        <a:bodyPr/>
        <a:lstStyle/>
        <a:p>
          <a:endParaRPr lang="zh-CN" altLang="en-US"/>
        </a:p>
      </dgm:t>
    </dgm:pt>
    <dgm:pt modelId="{BD8FEDFD-E9CE-4920-AD7D-EC6079C7D9EE}" cxnId="{2B17C40B-097E-4022-8208-E0DBFC6BC8EF}" type="sibTrans">
      <dgm:prSet/>
      <dgm:spPr/>
      <dgm:t>
        <a:bodyPr/>
        <a:lstStyle/>
        <a:p>
          <a:endParaRPr lang="zh-CN" altLang="en-US"/>
        </a:p>
      </dgm:t>
    </dgm:pt>
    <dgm:pt modelId="{30B3E229-BE4C-4851-BDFD-DDC8D51D964E}">
      <dgm:prSet phldrT="[文本]"/>
      <dgm:spPr/>
      <dgm:t>
        <a:bodyPr/>
        <a:lstStyle/>
        <a:p>
          <a:r>
            <a:rPr lang="zh-CN" altLang="en-US" dirty="0">
              <a:latin typeface="微软雅黑" panose="020B0503020204020204" pitchFamily="34" charset="-122"/>
              <a:ea typeface="微软雅黑" panose="020B0503020204020204" pitchFamily="34" charset="-122"/>
            </a:rPr>
            <a:t>处置车辆审批</a:t>
          </a:r>
        </a:p>
      </dgm:t>
    </dgm:pt>
    <dgm:pt modelId="{5FD1F83A-36A7-4229-A05D-3414F98C6409}" cxnId="{E931AB02-F175-49D3-B83D-22842653E4FB}" type="parTrans">
      <dgm:prSet/>
      <dgm:spPr/>
      <dgm:t>
        <a:bodyPr/>
        <a:lstStyle/>
        <a:p>
          <a:endParaRPr lang="zh-CN" altLang="en-US"/>
        </a:p>
      </dgm:t>
    </dgm:pt>
    <dgm:pt modelId="{8D6A575D-BAC0-4571-9778-7CEF83EF0B20}" cxnId="{E931AB02-F175-49D3-B83D-22842653E4FB}" type="sibTrans">
      <dgm:prSet/>
      <dgm:spPr/>
      <dgm:t>
        <a:bodyPr/>
        <a:lstStyle/>
        <a:p>
          <a:endParaRPr lang="zh-CN" altLang="en-US"/>
        </a:p>
      </dgm:t>
    </dgm:pt>
    <dgm:pt modelId="{FB41B7DD-A455-4CAC-BB01-0E2FFB904921}">
      <dgm:prSet phldrT="[文本]"/>
      <dgm:spPr>
        <a:solidFill>
          <a:srgbClr val="0070C0"/>
        </a:solidFill>
      </dgm:spPr>
      <dgm:t>
        <a:bodyPr/>
        <a:lstStyle/>
        <a:p>
          <a:r>
            <a:rPr lang="zh-CN" altLang="en-US" dirty="0">
              <a:latin typeface="微软雅黑" panose="020B0503020204020204" pitchFamily="34" charset="-122"/>
              <a:ea typeface="微软雅黑" panose="020B0503020204020204" pitchFamily="34" charset="-122"/>
            </a:rPr>
            <a:t>分批次处置</a:t>
          </a:r>
        </a:p>
      </dgm:t>
    </dgm:pt>
    <dgm:pt modelId="{16DB1E1C-794D-4681-9F80-CC795878A6FC}" cxnId="{8D329AAF-A905-47E3-8D37-5DD8B9D1E64D}" type="parTrans">
      <dgm:prSet/>
      <dgm:spPr/>
      <dgm:t>
        <a:bodyPr/>
        <a:lstStyle/>
        <a:p>
          <a:endParaRPr lang="zh-CN" altLang="en-US"/>
        </a:p>
      </dgm:t>
    </dgm:pt>
    <dgm:pt modelId="{F2E2B620-1926-46C2-BF34-A55A34A0BE31}" cxnId="{8D329AAF-A905-47E3-8D37-5DD8B9D1E64D}" type="sibTrans">
      <dgm:prSet/>
      <dgm:spPr/>
      <dgm:t>
        <a:bodyPr/>
        <a:lstStyle/>
        <a:p>
          <a:endParaRPr lang="zh-CN" altLang="en-US"/>
        </a:p>
      </dgm:t>
    </dgm:pt>
    <dgm:pt modelId="{CCEFACF0-8405-462F-A21C-E18A3138B47F}">
      <dgm:prSet phldrT="[文本]"/>
      <dgm:spPr>
        <a:solidFill>
          <a:srgbClr val="00B050"/>
        </a:solidFill>
      </dgm:spPr>
      <dgm:t>
        <a:bodyPr/>
        <a:lstStyle/>
        <a:p>
          <a:r>
            <a:rPr lang="zh-CN" altLang="en-US" dirty="0">
              <a:latin typeface="微软雅黑" panose="020B0503020204020204" pitchFamily="34" charset="-122"/>
              <a:ea typeface="微软雅黑" panose="020B0503020204020204" pitchFamily="34" charset="-122"/>
            </a:rPr>
            <a:t>核销账务</a:t>
          </a:r>
        </a:p>
      </dgm:t>
    </dgm:pt>
    <dgm:pt modelId="{C4F48179-5F7F-44EA-A6E7-A72DA7A79297}" cxnId="{374DBDBD-0265-492E-8722-55F32150E78B}" type="parTrans">
      <dgm:prSet/>
      <dgm:spPr/>
      <dgm:t>
        <a:bodyPr/>
        <a:lstStyle/>
        <a:p>
          <a:endParaRPr lang="zh-CN" altLang="en-US"/>
        </a:p>
      </dgm:t>
    </dgm:pt>
    <dgm:pt modelId="{FB5DE446-B125-47D7-AC78-83AAB0CB77FF}" cxnId="{374DBDBD-0265-492E-8722-55F32150E78B}" type="sibTrans">
      <dgm:prSet/>
      <dgm:spPr/>
      <dgm:t>
        <a:bodyPr/>
        <a:lstStyle/>
        <a:p>
          <a:endParaRPr lang="zh-CN" altLang="en-US"/>
        </a:p>
      </dgm:t>
    </dgm:pt>
    <dgm:pt modelId="{1D008AB7-7C69-47F4-A624-9094939F6BF2}">
      <dgm:prSet phldrT="[文本]"/>
      <dgm:spPr/>
      <dgm:t>
        <a:bodyPr/>
        <a:lstStyle/>
        <a:p>
          <a:r>
            <a:rPr lang="zh-CN" altLang="en-US" dirty="0">
              <a:latin typeface="微软雅黑" panose="020B0503020204020204" pitchFamily="34" charset="-122"/>
              <a:ea typeface="微软雅黑" panose="020B0503020204020204" pitchFamily="34" charset="-122"/>
            </a:rPr>
            <a:t>处置收入上缴国库</a:t>
          </a:r>
        </a:p>
      </dgm:t>
    </dgm:pt>
    <dgm:pt modelId="{F64F9699-1AD0-4D60-9D3D-394968440912}" cxnId="{84BD4AAB-15B1-4E73-957F-CE80436D6B8E}" type="parTrans">
      <dgm:prSet/>
      <dgm:spPr/>
      <dgm:t>
        <a:bodyPr/>
        <a:lstStyle/>
        <a:p>
          <a:endParaRPr lang="zh-CN" altLang="en-US"/>
        </a:p>
      </dgm:t>
    </dgm:pt>
    <dgm:pt modelId="{47DFCF67-531C-4A5A-8EB3-7AC6B1E88DF2}" cxnId="{84BD4AAB-15B1-4E73-957F-CE80436D6B8E}" type="sibTrans">
      <dgm:prSet/>
      <dgm:spPr/>
      <dgm:t>
        <a:bodyPr/>
        <a:lstStyle/>
        <a:p>
          <a:endParaRPr lang="zh-CN" altLang="en-US"/>
        </a:p>
      </dgm:t>
    </dgm:pt>
    <dgm:pt modelId="{DA965B53-94B4-420A-B794-9D25DDE07426}" type="pres">
      <dgm:prSet presAssocID="{40076D2C-A730-4D38-9EA9-D17BA172D74A}" presName="diagram" presStyleCnt="0">
        <dgm:presLayoutVars>
          <dgm:dir/>
          <dgm:resizeHandles val="exact"/>
        </dgm:presLayoutVars>
      </dgm:prSet>
      <dgm:spPr/>
    </dgm:pt>
    <dgm:pt modelId="{336F744C-CD0D-425E-9184-563978B5985A}" type="pres">
      <dgm:prSet presAssocID="{E26C534A-0D00-4492-ADE9-77F0B4D386FD}" presName="node" presStyleLbl="node1" presStyleIdx="0" presStyleCnt="7">
        <dgm:presLayoutVars>
          <dgm:bulletEnabled val="1"/>
        </dgm:presLayoutVars>
      </dgm:prSet>
      <dgm:spPr/>
    </dgm:pt>
    <dgm:pt modelId="{464A764E-57F7-4E8C-9364-01EC9DA878D4}" type="pres">
      <dgm:prSet presAssocID="{D6E7A415-2210-483F-AD7C-ABC7A678047D}" presName="sibTrans" presStyleLbl="sibTrans2D1" presStyleIdx="0" presStyleCnt="6"/>
      <dgm:spPr/>
    </dgm:pt>
    <dgm:pt modelId="{7C6FFE3E-6D07-4D1B-B7A0-BF1CFB7A0E23}" type="pres">
      <dgm:prSet presAssocID="{D6E7A415-2210-483F-AD7C-ABC7A678047D}" presName="connectorText" presStyleLbl="sibTrans2D1" presStyleIdx="0" presStyleCnt="6"/>
      <dgm:spPr/>
    </dgm:pt>
    <dgm:pt modelId="{1A6689D1-58B8-4100-B23B-CD165E35A62C}" type="pres">
      <dgm:prSet presAssocID="{850FFDF4-D8FB-411C-855C-AFF0221AFF48}" presName="node" presStyleLbl="node1" presStyleIdx="1" presStyleCnt="7">
        <dgm:presLayoutVars>
          <dgm:bulletEnabled val="1"/>
        </dgm:presLayoutVars>
      </dgm:prSet>
      <dgm:spPr/>
    </dgm:pt>
    <dgm:pt modelId="{A655A22D-317C-4BFE-B40C-BBEB5F7C2E3F}" type="pres">
      <dgm:prSet presAssocID="{7F5458C6-84BF-419C-8E1F-B4E10B6DA26F}" presName="sibTrans" presStyleLbl="sibTrans2D1" presStyleIdx="1" presStyleCnt="6"/>
      <dgm:spPr/>
    </dgm:pt>
    <dgm:pt modelId="{5EF10241-0EF5-4A53-A250-8E8FC61378D4}" type="pres">
      <dgm:prSet presAssocID="{7F5458C6-84BF-419C-8E1F-B4E10B6DA26F}" presName="connectorText" presStyleLbl="sibTrans2D1" presStyleIdx="1" presStyleCnt="6"/>
      <dgm:spPr/>
    </dgm:pt>
    <dgm:pt modelId="{8CE7AF4B-86DF-40A9-AD08-49BF16FF9791}" type="pres">
      <dgm:prSet presAssocID="{97F42E8C-832F-4815-A4E0-1BB00F933B33}" presName="node" presStyleLbl="node1" presStyleIdx="2" presStyleCnt="7">
        <dgm:presLayoutVars>
          <dgm:bulletEnabled val="1"/>
        </dgm:presLayoutVars>
      </dgm:prSet>
      <dgm:spPr/>
    </dgm:pt>
    <dgm:pt modelId="{CA180D96-1248-4915-A142-D923897AFBA5}" type="pres">
      <dgm:prSet presAssocID="{BD8FEDFD-E9CE-4920-AD7D-EC6079C7D9EE}" presName="sibTrans" presStyleLbl="sibTrans2D1" presStyleIdx="2" presStyleCnt="6"/>
      <dgm:spPr/>
    </dgm:pt>
    <dgm:pt modelId="{D6CC4146-4768-4722-A0B3-84202AFCD6E2}" type="pres">
      <dgm:prSet presAssocID="{BD8FEDFD-E9CE-4920-AD7D-EC6079C7D9EE}" presName="connectorText" presStyleLbl="sibTrans2D1" presStyleIdx="2" presStyleCnt="6"/>
      <dgm:spPr/>
    </dgm:pt>
    <dgm:pt modelId="{5C0F38F6-B64E-48E6-B86C-62678DE075D5}" type="pres">
      <dgm:prSet presAssocID="{30B3E229-BE4C-4851-BDFD-DDC8D51D964E}" presName="node" presStyleLbl="node1" presStyleIdx="3" presStyleCnt="7">
        <dgm:presLayoutVars>
          <dgm:bulletEnabled val="1"/>
        </dgm:presLayoutVars>
      </dgm:prSet>
      <dgm:spPr/>
    </dgm:pt>
    <dgm:pt modelId="{84228C69-9C91-4728-8717-0D5C072A6BF4}" type="pres">
      <dgm:prSet presAssocID="{8D6A575D-BAC0-4571-9778-7CEF83EF0B20}" presName="sibTrans" presStyleLbl="sibTrans2D1" presStyleIdx="3" presStyleCnt="6"/>
      <dgm:spPr/>
    </dgm:pt>
    <dgm:pt modelId="{DFD1074F-2F42-4253-BCBD-BCCE1D2BF64D}" type="pres">
      <dgm:prSet presAssocID="{8D6A575D-BAC0-4571-9778-7CEF83EF0B20}" presName="connectorText" presStyleLbl="sibTrans2D1" presStyleIdx="3" presStyleCnt="6"/>
      <dgm:spPr/>
    </dgm:pt>
    <dgm:pt modelId="{79D6DF92-F3C5-4B91-BC96-EACE8DAF29CC}" type="pres">
      <dgm:prSet presAssocID="{FB41B7DD-A455-4CAC-BB01-0E2FFB904921}" presName="node" presStyleLbl="node1" presStyleIdx="4" presStyleCnt="7">
        <dgm:presLayoutVars>
          <dgm:bulletEnabled val="1"/>
        </dgm:presLayoutVars>
      </dgm:prSet>
      <dgm:spPr/>
    </dgm:pt>
    <dgm:pt modelId="{E39C9039-060C-4C9F-8B21-DD6E262AB9CC}" type="pres">
      <dgm:prSet presAssocID="{F2E2B620-1926-46C2-BF34-A55A34A0BE31}" presName="sibTrans" presStyleLbl="sibTrans2D1" presStyleIdx="4" presStyleCnt="6"/>
      <dgm:spPr/>
    </dgm:pt>
    <dgm:pt modelId="{8E99A7F1-A86D-4469-A11B-F74711C6E650}" type="pres">
      <dgm:prSet presAssocID="{F2E2B620-1926-46C2-BF34-A55A34A0BE31}" presName="connectorText" presStyleLbl="sibTrans2D1" presStyleIdx="4" presStyleCnt="6"/>
      <dgm:spPr/>
    </dgm:pt>
    <dgm:pt modelId="{8A01925F-A528-4C71-84D7-E52F7F7F01CB}" type="pres">
      <dgm:prSet presAssocID="{1D008AB7-7C69-47F4-A624-9094939F6BF2}" presName="node" presStyleLbl="node1" presStyleIdx="5" presStyleCnt="7">
        <dgm:presLayoutVars>
          <dgm:bulletEnabled val="1"/>
        </dgm:presLayoutVars>
      </dgm:prSet>
      <dgm:spPr/>
    </dgm:pt>
    <dgm:pt modelId="{81033C00-03C2-4BEB-851F-BC3794C4090D}" type="pres">
      <dgm:prSet presAssocID="{47DFCF67-531C-4A5A-8EB3-7AC6B1E88DF2}" presName="sibTrans" presStyleLbl="sibTrans2D1" presStyleIdx="5" presStyleCnt="6"/>
      <dgm:spPr/>
    </dgm:pt>
    <dgm:pt modelId="{9C13E886-674E-4703-B236-FB37CAB98F4E}" type="pres">
      <dgm:prSet presAssocID="{47DFCF67-531C-4A5A-8EB3-7AC6B1E88DF2}" presName="connectorText" presStyleLbl="sibTrans2D1" presStyleIdx="5" presStyleCnt="6"/>
      <dgm:spPr/>
    </dgm:pt>
    <dgm:pt modelId="{AC9150F5-1BEB-4C29-99F5-C946B294A1A0}" type="pres">
      <dgm:prSet presAssocID="{CCEFACF0-8405-462F-A21C-E18A3138B47F}" presName="node" presStyleLbl="node1" presStyleIdx="6" presStyleCnt="7">
        <dgm:presLayoutVars>
          <dgm:bulletEnabled val="1"/>
        </dgm:presLayoutVars>
      </dgm:prSet>
      <dgm:spPr/>
    </dgm:pt>
  </dgm:ptLst>
  <dgm:cxnLst>
    <dgm:cxn modelId="{E931AB02-F175-49D3-B83D-22842653E4FB}" srcId="{40076D2C-A730-4D38-9EA9-D17BA172D74A}" destId="{30B3E229-BE4C-4851-BDFD-DDC8D51D964E}" srcOrd="3" destOrd="0" parTransId="{5FD1F83A-36A7-4229-A05D-3414F98C6409}" sibTransId="{8D6A575D-BAC0-4571-9778-7CEF83EF0B20}"/>
    <dgm:cxn modelId="{2B17C40B-097E-4022-8208-E0DBFC6BC8EF}" srcId="{40076D2C-A730-4D38-9EA9-D17BA172D74A}" destId="{97F42E8C-832F-4815-A4E0-1BB00F933B33}" srcOrd="2" destOrd="0" parTransId="{8F70079C-358B-4344-BE81-EF2FB1166A27}" sibTransId="{BD8FEDFD-E9CE-4920-AD7D-EC6079C7D9EE}"/>
    <dgm:cxn modelId="{31EC9B0E-231E-4502-9148-187CD36B9173}" type="presOf" srcId="{850FFDF4-D8FB-411C-855C-AFF0221AFF48}" destId="{1A6689D1-58B8-4100-B23B-CD165E35A62C}" srcOrd="0" destOrd="0" presId="urn:microsoft.com/office/officeart/2005/8/layout/process5"/>
    <dgm:cxn modelId="{C91B1B16-89C0-4A54-8BB5-ED252155F94B}" type="presOf" srcId="{8D6A575D-BAC0-4571-9778-7CEF83EF0B20}" destId="{84228C69-9C91-4728-8717-0D5C072A6BF4}" srcOrd="0" destOrd="0" presId="urn:microsoft.com/office/officeart/2005/8/layout/process5"/>
    <dgm:cxn modelId="{853A2820-5B2B-4A06-B596-5F1B745CA1E0}" srcId="{40076D2C-A730-4D38-9EA9-D17BA172D74A}" destId="{E26C534A-0D00-4492-ADE9-77F0B4D386FD}" srcOrd="0" destOrd="0" parTransId="{33CB2DC9-2EF6-4D45-B383-94C24773D324}" sibTransId="{D6E7A415-2210-483F-AD7C-ABC7A678047D}"/>
    <dgm:cxn modelId="{FC7A0B29-175E-4E02-97A2-687B6ED36582}" type="presOf" srcId="{47DFCF67-531C-4A5A-8EB3-7AC6B1E88DF2}" destId="{9C13E886-674E-4703-B236-FB37CAB98F4E}" srcOrd="1" destOrd="0" presId="urn:microsoft.com/office/officeart/2005/8/layout/process5"/>
    <dgm:cxn modelId="{EB1F1239-72E1-4654-8F00-B916672E4E85}" type="presOf" srcId="{E26C534A-0D00-4492-ADE9-77F0B4D386FD}" destId="{336F744C-CD0D-425E-9184-563978B5985A}" srcOrd="0" destOrd="0" presId="urn:microsoft.com/office/officeart/2005/8/layout/process5"/>
    <dgm:cxn modelId="{681C7D39-EEFD-41F4-8A99-0137B551BA03}" type="presOf" srcId="{30B3E229-BE4C-4851-BDFD-DDC8D51D964E}" destId="{5C0F38F6-B64E-48E6-B86C-62678DE075D5}" srcOrd="0" destOrd="0" presId="urn:microsoft.com/office/officeart/2005/8/layout/process5"/>
    <dgm:cxn modelId="{23B2813A-5519-4B04-8F64-CA3D2D07185C}" type="presOf" srcId="{97F42E8C-832F-4815-A4E0-1BB00F933B33}" destId="{8CE7AF4B-86DF-40A9-AD08-49BF16FF9791}" srcOrd="0" destOrd="0" presId="urn:microsoft.com/office/officeart/2005/8/layout/process5"/>
    <dgm:cxn modelId="{CD6AF364-ABB7-4670-97A2-42CE17F28F9E}" type="presOf" srcId="{40076D2C-A730-4D38-9EA9-D17BA172D74A}" destId="{DA965B53-94B4-420A-B794-9D25DDE07426}" srcOrd="0" destOrd="0" presId="urn:microsoft.com/office/officeart/2005/8/layout/process5"/>
    <dgm:cxn modelId="{7456FF75-25F8-4CE7-A006-CA82543A0A0E}" type="presOf" srcId="{D6E7A415-2210-483F-AD7C-ABC7A678047D}" destId="{7C6FFE3E-6D07-4D1B-B7A0-BF1CFB7A0E23}" srcOrd="1" destOrd="0" presId="urn:microsoft.com/office/officeart/2005/8/layout/process5"/>
    <dgm:cxn modelId="{444CD47B-A93B-42F6-B747-65378760C37B}" type="presOf" srcId="{F2E2B620-1926-46C2-BF34-A55A34A0BE31}" destId="{8E99A7F1-A86D-4469-A11B-F74711C6E650}" srcOrd="1" destOrd="0" presId="urn:microsoft.com/office/officeart/2005/8/layout/process5"/>
    <dgm:cxn modelId="{B49C1590-DC3E-4054-A8FF-9C28EC277CC7}" type="presOf" srcId="{CCEFACF0-8405-462F-A21C-E18A3138B47F}" destId="{AC9150F5-1BEB-4C29-99F5-C946B294A1A0}" srcOrd="0" destOrd="0" presId="urn:microsoft.com/office/officeart/2005/8/layout/process5"/>
    <dgm:cxn modelId="{B4318794-96CF-449E-B833-95106A2F6CB3}" type="presOf" srcId="{7F5458C6-84BF-419C-8E1F-B4E10B6DA26F}" destId="{5EF10241-0EF5-4A53-A250-8E8FC61378D4}" srcOrd="1" destOrd="0" presId="urn:microsoft.com/office/officeart/2005/8/layout/process5"/>
    <dgm:cxn modelId="{23312697-FED2-4241-B9D6-A4B1AF1C9B01}" type="presOf" srcId="{D6E7A415-2210-483F-AD7C-ABC7A678047D}" destId="{464A764E-57F7-4E8C-9364-01EC9DA878D4}" srcOrd="0" destOrd="0" presId="urn:microsoft.com/office/officeart/2005/8/layout/process5"/>
    <dgm:cxn modelId="{D949929F-6F02-4301-8CAC-F9CE36A076DD}" type="presOf" srcId="{1D008AB7-7C69-47F4-A624-9094939F6BF2}" destId="{8A01925F-A528-4C71-84D7-E52F7F7F01CB}" srcOrd="0" destOrd="0" presId="urn:microsoft.com/office/officeart/2005/8/layout/process5"/>
    <dgm:cxn modelId="{84BD4AAB-15B1-4E73-957F-CE80436D6B8E}" srcId="{40076D2C-A730-4D38-9EA9-D17BA172D74A}" destId="{1D008AB7-7C69-47F4-A624-9094939F6BF2}" srcOrd="5" destOrd="0" parTransId="{F64F9699-1AD0-4D60-9D3D-394968440912}" sibTransId="{47DFCF67-531C-4A5A-8EB3-7AC6B1E88DF2}"/>
    <dgm:cxn modelId="{8D329AAF-A905-47E3-8D37-5DD8B9D1E64D}" srcId="{40076D2C-A730-4D38-9EA9-D17BA172D74A}" destId="{FB41B7DD-A455-4CAC-BB01-0E2FFB904921}" srcOrd="4" destOrd="0" parTransId="{16DB1E1C-794D-4681-9F80-CC795878A6FC}" sibTransId="{F2E2B620-1926-46C2-BF34-A55A34A0BE31}"/>
    <dgm:cxn modelId="{374DBDBD-0265-492E-8722-55F32150E78B}" srcId="{40076D2C-A730-4D38-9EA9-D17BA172D74A}" destId="{CCEFACF0-8405-462F-A21C-E18A3138B47F}" srcOrd="6" destOrd="0" parTransId="{C4F48179-5F7F-44EA-A6E7-A72DA7A79297}" sibTransId="{FB5DE446-B125-47D7-AC78-83AAB0CB77FF}"/>
    <dgm:cxn modelId="{285D38C8-15E9-4F5C-B7F3-8E390358E0E0}" type="presOf" srcId="{7F5458C6-84BF-419C-8E1F-B4E10B6DA26F}" destId="{A655A22D-317C-4BFE-B40C-BBEB5F7C2E3F}" srcOrd="0" destOrd="0" presId="urn:microsoft.com/office/officeart/2005/8/layout/process5"/>
    <dgm:cxn modelId="{5D3FFCE3-E65D-471B-A5C1-3B747B2BD431}" type="presOf" srcId="{BD8FEDFD-E9CE-4920-AD7D-EC6079C7D9EE}" destId="{CA180D96-1248-4915-A142-D923897AFBA5}" srcOrd="0" destOrd="0" presId="urn:microsoft.com/office/officeart/2005/8/layout/process5"/>
    <dgm:cxn modelId="{8C6548E4-6F1A-4B40-92FD-FBBA2C16A9C0}" type="presOf" srcId="{8D6A575D-BAC0-4571-9778-7CEF83EF0B20}" destId="{DFD1074F-2F42-4253-BCBD-BCCE1D2BF64D}" srcOrd="1" destOrd="0" presId="urn:microsoft.com/office/officeart/2005/8/layout/process5"/>
    <dgm:cxn modelId="{FBC1BAE8-5F76-42C9-B10D-1A7555ACEDB2}" type="presOf" srcId="{FB41B7DD-A455-4CAC-BB01-0E2FFB904921}" destId="{79D6DF92-F3C5-4B91-BC96-EACE8DAF29CC}" srcOrd="0" destOrd="0" presId="urn:microsoft.com/office/officeart/2005/8/layout/process5"/>
    <dgm:cxn modelId="{DFA485EE-FF38-4A5B-A8BE-CAE084349EBC}" type="presOf" srcId="{BD8FEDFD-E9CE-4920-AD7D-EC6079C7D9EE}" destId="{D6CC4146-4768-4722-A0B3-84202AFCD6E2}" srcOrd="1" destOrd="0" presId="urn:microsoft.com/office/officeart/2005/8/layout/process5"/>
    <dgm:cxn modelId="{FE512BF6-56A8-40F8-A176-5C5B53374936}" srcId="{40076D2C-A730-4D38-9EA9-D17BA172D74A}" destId="{850FFDF4-D8FB-411C-855C-AFF0221AFF48}" srcOrd="1" destOrd="0" parTransId="{5BCB501E-866E-4EF9-9F76-1D10C8270761}" sibTransId="{7F5458C6-84BF-419C-8E1F-B4E10B6DA26F}"/>
    <dgm:cxn modelId="{6CF6C6FB-3965-49A7-BB1F-1D0143A82C27}" type="presOf" srcId="{F2E2B620-1926-46C2-BF34-A55A34A0BE31}" destId="{E39C9039-060C-4C9F-8B21-DD6E262AB9CC}" srcOrd="0" destOrd="0" presId="urn:microsoft.com/office/officeart/2005/8/layout/process5"/>
    <dgm:cxn modelId="{8F3872FF-9460-46FD-B47E-D24EA271FE38}" type="presOf" srcId="{47DFCF67-531C-4A5A-8EB3-7AC6B1E88DF2}" destId="{81033C00-03C2-4BEB-851F-BC3794C4090D}" srcOrd="0" destOrd="0" presId="urn:microsoft.com/office/officeart/2005/8/layout/process5"/>
    <dgm:cxn modelId="{05D1FDE3-E56B-4146-8CD3-706A7FAE778A}" type="presParOf" srcId="{DA965B53-94B4-420A-B794-9D25DDE07426}" destId="{336F744C-CD0D-425E-9184-563978B5985A}" srcOrd="0" destOrd="0" presId="urn:microsoft.com/office/officeart/2005/8/layout/process5"/>
    <dgm:cxn modelId="{58FC10FA-F7EE-4372-8BE6-E97D980D4C13}" type="presParOf" srcId="{DA965B53-94B4-420A-B794-9D25DDE07426}" destId="{464A764E-57F7-4E8C-9364-01EC9DA878D4}" srcOrd="1" destOrd="0" presId="urn:microsoft.com/office/officeart/2005/8/layout/process5"/>
    <dgm:cxn modelId="{D9F5B6E9-684F-4959-A32F-CFFF3BAB8DF6}" type="presParOf" srcId="{464A764E-57F7-4E8C-9364-01EC9DA878D4}" destId="{7C6FFE3E-6D07-4D1B-B7A0-BF1CFB7A0E23}" srcOrd="0" destOrd="0" presId="urn:microsoft.com/office/officeart/2005/8/layout/process5"/>
    <dgm:cxn modelId="{41C249E3-404E-4807-AD0A-D8FFC276673C}" type="presParOf" srcId="{DA965B53-94B4-420A-B794-9D25DDE07426}" destId="{1A6689D1-58B8-4100-B23B-CD165E35A62C}" srcOrd="2" destOrd="0" presId="urn:microsoft.com/office/officeart/2005/8/layout/process5"/>
    <dgm:cxn modelId="{6AA53231-3D00-4322-82F0-4E975AB16ACE}" type="presParOf" srcId="{DA965B53-94B4-420A-B794-9D25DDE07426}" destId="{A655A22D-317C-4BFE-B40C-BBEB5F7C2E3F}" srcOrd="3" destOrd="0" presId="urn:microsoft.com/office/officeart/2005/8/layout/process5"/>
    <dgm:cxn modelId="{9477BBCB-CCBE-4EF4-AD38-020B6967CBF0}" type="presParOf" srcId="{A655A22D-317C-4BFE-B40C-BBEB5F7C2E3F}" destId="{5EF10241-0EF5-4A53-A250-8E8FC61378D4}" srcOrd="0" destOrd="0" presId="urn:microsoft.com/office/officeart/2005/8/layout/process5"/>
    <dgm:cxn modelId="{7F1122FD-72CC-4A78-9D7A-38FDFED6A749}" type="presParOf" srcId="{DA965B53-94B4-420A-B794-9D25DDE07426}" destId="{8CE7AF4B-86DF-40A9-AD08-49BF16FF9791}" srcOrd="4" destOrd="0" presId="urn:microsoft.com/office/officeart/2005/8/layout/process5"/>
    <dgm:cxn modelId="{0E1C1A28-9A1D-4F93-8E39-AE23A271950B}" type="presParOf" srcId="{DA965B53-94B4-420A-B794-9D25DDE07426}" destId="{CA180D96-1248-4915-A142-D923897AFBA5}" srcOrd="5" destOrd="0" presId="urn:microsoft.com/office/officeart/2005/8/layout/process5"/>
    <dgm:cxn modelId="{925E94D4-17A5-43C5-BD0A-7803B48B2CE1}" type="presParOf" srcId="{CA180D96-1248-4915-A142-D923897AFBA5}" destId="{D6CC4146-4768-4722-A0B3-84202AFCD6E2}" srcOrd="0" destOrd="0" presId="urn:microsoft.com/office/officeart/2005/8/layout/process5"/>
    <dgm:cxn modelId="{B5F04333-4D00-45D7-97B8-F64332E5C117}" type="presParOf" srcId="{DA965B53-94B4-420A-B794-9D25DDE07426}" destId="{5C0F38F6-B64E-48E6-B86C-62678DE075D5}" srcOrd="6" destOrd="0" presId="urn:microsoft.com/office/officeart/2005/8/layout/process5"/>
    <dgm:cxn modelId="{F3104646-4EE1-4FBC-8D10-EB354B67385C}" type="presParOf" srcId="{DA965B53-94B4-420A-B794-9D25DDE07426}" destId="{84228C69-9C91-4728-8717-0D5C072A6BF4}" srcOrd="7" destOrd="0" presId="urn:microsoft.com/office/officeart/2005/8/layout/process5"/>
    <dgm:cxn modelId="{971BFEA5-541D-4977-8139-D3C4207CA6E8}" type="presParOf" srcId="{84228C69-9C91-4728-8717-0D5C072A6BF4}" destId="{DFD1074F-2F42-4253-BCBD-BCCE1D2BF64D}" srcOrd="0" destOrd="0" presId="urn:microsoft.com/office/officeart/2005/8/layout/process5"/>
    <dgm:cxn modelId="{9D54EC4A-00E5-4459-9734-0FA097A1D084}" type="presParOf" srcId="{DA965B53-94B4-420A-B794-9D25DDE07426}" destId="{79D6DF92-F3C5-4B91-BC96-EACE8DAF29CC}" srcOrd="8" destOrd="0" presId="urn:microsoft.com/office/officeart/2005/8/layout/process5"/>
    <dgm:cxn modelId="{B1EEF7BB-A2D5-4240-A19B-7D841BD6F88F}" type="presParOf" srcId="{DA965B53-94B4-420A-B794-9D25DDE07426}" destId="{E39C9039-060C-4C9F-8B21-DD6E262AB9CC}" srcOrd="9" destOrd="0" presId="urn:microsoft.com/office/officeart/2005/8/layout/process5"/>
    <dgm:cxn modelId="{725E8978-FAF1-4631-96A9-989E0B1251D4}" type="presParOf" srcId="{E39C9039-060C-4C9F-8B21-DD6E262AB9CC}" destId="{8E99A7F1-A86D-4469-A11B-F74711C6E650}" srcOrd="0" destOrd="0" presId="urn:microsoft.com/office/officeart/2005/8/layout/process5"/>
    <dgm:cxn modelId="{BBD438DC-0238-4539-AF19-ED277901C70A}" type="presParOf" srcId="{DA965B53-94B4-420A-B794-9D25DDE07426}" destId="{8A01925F-A528-4C71-84D7-E52F7F7F01CB}" srcOrd="10" destOrd="0" presId="urn:microsoft.com/office/officeart/2005/8/layout/process5"/>
    <dgm:cxn modelId="{DC47FA20-12DD-4A3C-829B-6427E3E4DA3E}" type="presParOf" srcId="{DA965B53-94B4-420A-B794-9D25DDE07426}" destId="{81033C00-03C2-4BEB-851F-BC3794C4090D}" srcOrd="11" destOrd="0" presId="urn:microsoft.com/office/officeart/2005/8/layout/process5"/>
    <dgm:cxn modelId="{1D3C8C41-8778-460E-B045-85F2D9E05379}" type="presParOf" srcId="{81033C00-03C2-4BEB-851F-BC3794C4090D}" destId="{9C13E886-674E-4703-B236-FB37CAB98F4E}" srcOrd="0" destOrd="0" presId="urn:microsoft.com/office/officeart/2005/8/layout/process5"/>
    <dgm:cxn modelId="{94CC21DD-D9A9-4946-A3F3-C46BB936AEF3}" type="presParOf" srcId="{DA965B53-94B4-420A-B794-9D25DDE07426}" destId="{AC9150F5-1BEB-4C29-99F5-C946B294A1A0}" srcOrd="1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6F744C-CD0D-425E-9184-563978B5985A}">
      <dsp:nvSpPr>
        <dsp:cNvPr id="0" name=""/>
        <dsp:cNvSpPr/>
      </dsp:nvSpPr>
      <dsp:spPr>
        <a:xfrm>
          <a:off x="638881" y="61"/>
          <a:ext cx="1701163" cy="1020697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900" kern="1200" dirty="0">
              <a:latin typeface="微软雅黑" panose="020B0503020204020204" pitchFamily="34" charset="-122"/>
              <a:ea typeface="微软雅黑" panose="020B0503020204020204" pitchFamily="34" charset="-122"/>
            </a:rPr>
            <a:t>填报取消车辆汇总表</a:t>
          </a:r>
        </a:p>
      </dsp:txBody>
      <dsp:txXfrm>
        <a:off x="668776" y="29956"/>
        <a:ext cx="1641373" cy="960907"/>
      </dsp:txXfrm>
    </dsp:sp>
    <dsp:sp modelId="{464A764E-57F7-4E8C-9364-01EC9DA878D4}">
      <dsp:nvSpPr>
        <dsp:cNvPr id="0" name=""/>
        <dsp:cNvSpPr/>
      </dsp:nvSpPr>
      <dsp:spPr>
        <a:xfrm>
          <a:off x="2489746" y="299465"/>
          <a:ext cx="360646" cy="42188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500" kern="1200"/>
        </a:p>
      </dsp:txBody>
      <dsp:txXfrm>
        <a:off x="2489746" y="383843"/>
        <a:ext cx="252452" cy="253132"/>
      </dsp:txXfrm>
    </dsp:sp>
    <dsp:sp modelId="{1A6689D1-58B8-4100-B23B-CD165E35A62C}">
      <dsp:nvSpPr>
        <dsp:cNvPr id="0" name=""/>
        <dsp:cNvSpPr/>
      </dsp:nvSpPr>
      <dsp:spPr>
        <a:xfrm>
          <a:off x="3020509" y="61"/>
          <a:ext cx="1701163" cy="1020697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900" kern="1200" dirty="0">
              <a:latin typeface="微软雅黑" panose="020B0503020204020204" pitchFamily="34" charset="-122"/>
              <a:ea typeface="微软雅黑" panose="020B0503020204020204" pitchFamily="34" charset="-122"/>
            </a:rPr>
            <a:t>审核保留车辆，确定取消车辆</a:t>
          </a:r>
        </a:p>
      </dsp:txBody>
      <dsp:txXfrm>
        <a:off x="3050404" y="29956"/>
        <a:ext cx="1641373" cy="960907"/>
      </dsp:txXfrm>
    </dsp:sp>
    <dsp:sp modelId="{A655A22D-317C-4BFE-B40C-BBEB5F7C2E3F}">
      <dsp:nvSpPr>
        <dsp:cNvPr id="0" name=""/>
        <dsp:cNvSpPr/>
      </dsp:nvSpPr>
      <dsp:spPr>
        <a:xfrm>
          <a:off x="4871374" y="299465"/>
          <a:ext cx="360646" cy="42188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500" kern="1200"/>
        </a:p>
      </dsp:txBody>
      <dsp:txXfrm>
        <a:off x="4871374" y="383843"/>
        <a:ext cx="252452" cy="253132"/>
      </dsp:txXfrm>
    </dsp:sp>
    <dsp:sp modelId="{8CE7AF4B-86DF-40A9-AD08-49BF16FF9791}">
      <dsp:nvSpPr>
        <dsp:cNvPr id="0" name=""/>
        <dsp:cNvSpPr/>
      </dsp:nvSpPr>
      <dsp:spPr>
        <a:xfrm>
          <a:off x="5402137" y="61"/>
          <a:ext cx="1701163" cy="1020697"/>
        </a:xfrm>
        <a:prstGeom prst="roundRect">
          <a:avLst>
            <a:gd name="adj" fmla="val 10000"/>
          </a:avLst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900" kern="1200" dirty="0">
              <a:latin typeface="微软雅黑" panose="020B0503020204020204" pitchFamily="34" charset="-122"/>
              <a:ea typeface="微软雅黑" panose="020B0503020204020204" pitchFamily="34" charset="-122"/>
            </a:rPr>
            <a:t>封存车辆开展评估</a:t>
          </a:r>
        </a:p>
      </dsp:txBody>
      <dsp:txXfrm>
        <a:off x="5432032" y="29956"/>
        <a:ext cx="1641373" cy="960907"/>
      </dsp:txXfrm>
    </dsp:sp>
    <dsp:sp modelId="{CA180D96-1248-4915-A142-D923897AFBA5}">
      <dsp:nvSpPr>
        <dsp:cNvPr id="0" name=""/>
        <dsp:cNvSpPr/>
      </dsp:nvSpPr>
      <dsp:spPr>
        <a:xfrm rot="5400000">
          <a:off x="6072395" y="1139840"/>
          <a:ext cx="360646" cy="421888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500" kern="1200"/>
        </a:p>
      </dsp:txBody>
      <dsp:txXfrm rot="-5400000">
        <a:off x="6126152" y="1170461"/>
        <a:ext cx="253132" cy="252452"/>
      </dsp:txXfrm>
    </dsp:sp>
    <dsp:sp modelId="{5C0F38F6-B64E-48E6-B86C-62678DE075D5}">
      <dsp:nvSpPr>
        <dsp:cNvPr id="0" name=""/>
        <dsp:cNvSpPr/>
      </dsp:nvSpPr>
      <dsp:spPr>
        <a:xfrm>
          <a:off x="5402137" y="1701224"/>
          <a:ext cx="1701163" cy="102069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900" kern="1200" dirty="0">
              <a:latin typeface="微软雅黑" panose="020B0503020204020204" pitchFamily="34" charset="-122"/>
              <a:ea typeface="微软雅黑" panose="020B0503020204020204" pitchFamily="34" charset="-122"/>
            </a:rPr>
            <a:t>处置车辆审批</a:t>
          </a:r>
        </a:p>
      </dsp:txBody>
      <dsp:txXfrm>
        <a:off x="5432032" y="1731119"/>
        <a:ext cx="1641373" cy="960907"/>
      </dsp:txXfrm>
    </dsp:sp>
    <dsp:sp modelId="{84228C69-9C91-4728-8717-0D5C072A6BF4}">
      <dsp:nvSpPr>
        <dsp:cNvPr id="0" name=""/>
        <dsp:cNvSpPr/>
      </dsp:nvSpPr>
      <dsp:spPr>
        <a:xfrm rot="10800000">
          <a:off x="4891788" y="2000628"/>
          <a:ext cx="360646" cy="421888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500" kern="1200"/>
        </a:p>
      </dsp:txBody>
      <dsp:txXfrm rot="10800000">
        <a:off x="4999982" y="2085006"/>
        <a:ext cx="252452" cy="253132"/>
      </dsp:txXfrm>
    </dsp:sp>
    <dsp:sp modelId="{79D6DF92-F3C5-4B91-BC96-EACE8DAF29CC}">
      <dsp:nvSpPr>
        <dsp:cNvPr id="0" name=""/>
        <dsp:cNvSpPr/>
      </dsp:nvSpPr>
      <dsp:spPr>
        <a:xfrm>
          <a:off x="3020509" y="1701224"/>
          <a:ext cx="1701163" cy="1020697"/>
        </a:xfrm>
        <a:prstGeom prst="roundRect">
          <a:avLst>
            <a:gd name="adj" fmla="val 10000"/>
          </a:avLst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900" kern="1200" dirty="0">
              <a:latin typeface="微软雅黑" panose="020B0503020204020204" pitchFamily="34" charset="-122"/>
              <a:ea typeface="微软雅黑" panose="020B0503020204020204" pitchFamily="34" charset="-122"/>
            </a:rPr>
            <a:t>分批次处置</a:t>
          </a:r>
        </a:p>
      </dsp:txBody>
      <dsp:txXfrm>
        <a:off x="3050404" y="1731119"/>
        <a:ext cx="1641373" cy="960907"/>
      </dsp:txXfrm>
    </dsp:sp>
    <dsp:sp modelId="{E39C9039-060C-4C9F-8B21-DD6E262AB9CC}">
      <dsp:nvSpPr>
        <dsp:cNvPr id="0" name=""/>
        <dsp:cNvSpPr/>
      </dsp:nvSpPr>
      <dsp:spPr>
        <a:xfrm rot="10800000">
          <a:off x="2510160" y="2000628"/>
          <a:ext cx="360646" cy="421888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500" kern="1200"/>
        </a:p>
      </dsp:txBody>
      <dsp:txXfrm rot="10800000">
        <a:off x="2618354" y="2085006"/>
        <a:ext cx="252452" cy="253132"/>
      </dsp:txXfrm>
    </dsp:sp>
    <dsp:sp modelId="{8A01925F-A528-4C71-84D7-E52F7F7F01CB}">
      <dsp:nvSpPr>
        <dsp:cNvPr id="0" name=""/>
        <dsp:cNvSpPr/>
      </dsp:nvSpPr>
      <dsp:spPr>
        <a:xfrm>
          <a:off x="638881" y="1701224"/>
          <a:ext cx="1701163" cy="102069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900" kern="1200" dirty="0">
              <a:latin typeface="微软雅黑" panose="020B0503020204020204" pitchFamily="34" charset="-122"/>
              <a:ea typeface="微软雅黑" panose="020B0503020204020204" pitchFamily="34" charset="-122"/>
            </a:rPr>
            <a:t>处置收入上缴国库</a:t>
          </a:r>
        </a:p>
      </dsp:txBody>
      <dsp:txXfrm>
        <a:off x="668776" y="1731119"/>
        <a:ext cx="1641373" cy="960907"/>
      </dsp:txXfrm>
    </dsp:sp>
    <dsp:sp modelId="{81033C00-03C2-4BEB-851F-BC3794C4090D}">
      <dsp:nvSpPr>
        <dsp:cNvPr id="0" name=""/>
        <dsp:cNvSpPr/>
      </dsp:nvSpPr>
      <dsp:spPr>
        <a:xfrm rot="5400000">
          <a:off x="1309139" y="2841003"/>
          <a:ext cx="360646" cy="42188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500" kern="1200"/>
        </a:p>
      </dsp:txBody>
      <dsp:txXfrm rot="-5400000">
        <a:off x="1362896" y="2871624"/>
        <a:ext cx="253132" cy="252452"/>
      </dsp:txXfrm>
    </dsp:sp>
    <dsp:sp modelId="{AC9150F5-1BEB-4C29-99F5-C946B294A1A0}">
      <dsp:nvSpPr>
        <dsp:cNvPr id="0" name=""/>
        <dsp:cNvSpPr/>
      </dsp:nvSpPr>
      <dsp:spPr>
        <a:xfrm>
          <a:off x="638881" y="3402387"/>
          <a:ext cx="1701163" cy="1020697"/>
        </a:xfrm>
        <a:prstGeom prst="roundRect">
          <a:avLst>
            <a:gd name="adj" fmla="val 10000"/>
          </a:avLst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900" kern="1200" dirty="0">
              <a:latin typeface="微软雅黑" panose="020B0503020204020204" pitchFamily="34" charset="-122"/>
              <a:ea typeface="微软雅黑" panose="020B0503020204020204" pitchFamily="34" charset="-122"/>
            </a:rPr>
            <a:t>核销账务</a:t>
          </a:r>
        </a:p>
      </dsp:txBody>
      <dsp:txXfrm>
        <a:off x="668776" y="3432282"/>
        <a:ext cx="1641373" cy="9609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bkpt" val="endCnv"/>
          <dgm:param type="contDir" val="revDir"/>
          <dgm:param type="grDir" val="tL"/>
          <dgm:param type="flowDir" val="row"/>
        </dgm:alg>
      </dgm:if>
      <dgm:else name="Name2">
        <dgm:alg type="snake">
          <dgm:param type="bkpt" val="endCnv"/>
          <dgm:param type="contDir" val="revDir"/>
          <dgm:param type="grDir" val="tR"/>
          <dgm:param type="flowDir" val="row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9D9C06-6757-41AE-98D7-F72AE5CD36C8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32C859-0E5F-4467-BA49-20207B990AC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FC819-EA6E-4F17-AAA0-42F12205372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84815-5BAA-4DBF-A6A2-D810A2B0825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FC819-EA6E-4F17-AAA0-42F12205372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84815-5BAA-4DBF-A6A2-D810A2B0825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FC819-EA6E-4F17-AAA0-42F12205372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84815-5BAA-4DBF-A6A2-D810A2B0825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FC819-EA6E-4F17-AAA0-42F12205372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84815-5BAA-4DBF-A6A2-D810A2B0825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49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FC819-EA6E-4F17-AAA0-42F12205372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84815-5BAA-4DBF-A6A2-D810A2B0825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FC819-EA6E-4F17-AAA0-42F12205372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84815-5BAA-4DBF-A6A2-D810A2B0825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FC819-EA6E-4F17-AAA0-42F12205372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84815-5BAA-4DBF-A6A2-D810A2B0825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FC819-EA6E-4F17-AAA0-42F12205372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84815-5BAA-4DBF-A6A2-D810A2B0825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FC819-EA6E-4F17-AAA0-42F122053726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84815-5BAA-4DBF-A6A2-D810A2B0825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FC819-EA6E-4F17-AAA0-42F12205372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84815-5BAA-4DBF-A6A2-D810A2B0825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FC819-EA6E-4F17-AAA0-42F12205372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84815-5BAA-4DBF-A6A2-D810A2B0825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FC819-EA6E-4F17-AAA0-42F12205372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84815-5BAA-4DBF-A6A2-D810A2B08250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"/>
            <a:ext cx="12192000" cy="685925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2793365" y="2165350"/>
            <a:ext cx="9069705" cy="2198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经典繁毛楷" panose="02010609000101010101" pitchFamily="49" charset="-122"/>
              </a:rPr>
              <a:t>省直事业单位公车改革实施操作流程及有关工作事项解读</a:t>
            </a:r>
            <a:endParaRPr lang="zh-CN" altLang="en-US" sz="4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经典繁毛楷" panose="02010609000101010101" pitchFamily="49" charset="-122"/>
            </a:endParaRPr>
          </a:p>
        </p:txBody>
      </p:sp>
    </p:spTree>
  </p:cSld>
  <p:clrMapOvr>
    <a:masterClrMapping/>
  </p:clrMapOvr>
  <p:transition spd="slow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screen"/>
          <a:stretch>
            <a:fillRect/>
          </a:stretch>
        </p:blipFill>
        <p:spPr>
          <a:xfrm>
            <a:off x="0" y="4555234"/>
            <a:ext cx="6473371" cy="2302767"/>
          </a:xfrm>
          <a:prstGeom prst="rect">
            <a:avLst/>
          </a:prstGeom>
        </p:spPr>
      </p:pic>
      <p:sp>
        <p:nvSpPr>
          <p:cNvPr id="5" name="流程图: 过程 4"/>
          <p:cNvSpPr/>
          <p:nvPr/>
        </p:nvSpPr>
        <p:spPr>
          <a:xfrm>
            <a:off x="0" y="6429831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流程图: 过程 5"/>
          <p:cNvSpPr/>
          <p:nvPr/>
        </p:nvSpPr>
        <p:spPr>
          <a:xfrm>
            <a:off x="0" y="0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798286" y="677242"/>
            <a:ext cx="43978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汉仪长宋简" panose="02010609000101010101" pitchFamily="49" charset="-122"/>
                <a:ea typeface="汉仪长宋简" panose="02010609000101010101" pitchFamily="49" charset="-122"/>
              </a:rPr>
              <a:t>模板及附件讲解</a:t>
            </a:r>
            <a:endParaRPr lang="zh-CN" altLang="en-US" sz="3200" dirty="0">
              <a:latin typeface="汉仪长宋简" panose="02010609000101010101" pitchFamily="49" charset="-122"/>
              <a:ea typeface="汉仪长宋简" panose="02010609000101010101" pitchFamily="49" charset="-122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267608" y="744658"/>
            <a:ext cx="460829" cy="449943"/>
            <a:chOff x="5355771" y="2077796"/>
            <a:chExt cx="460829" cy="449943"/>
          </a:xfrm>
        </p:grpSpPr>
        <p:sp>
          <p:nvSpPr>
            <p:cNvPr id="8" name="矩形 7"/>
            <p:cNvSpPr/>
            <p:nvPr/>
          </p:nvSpPr>
          <p:spPr>
            <a:xfrm>
              <a:off x="5355771" y="2077796"/>
              <a:ext cx="284843" cy="449943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/>
            <p:cNvSpPr/>
            <p:nvPr/>
          </p:nvSpPr>
          <p:spPr>
            <a:xfrm>
              <a:off x="5716814" y="2077796"/>
              <a:ext cx="99786" cy="449943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728437" y="1273866"/>
          <a:ext cx="11173510" cy="51679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3103"/>
                <a:gridCol w="1573696"/>
                <a:gridCol w="723703"/>
                <a:gridCol w="856264"/>
                <a:gridCol w="806105"/>
                <a:gridCol w="817748"/>
                <a:gridCol w="831184"/>
                <a:gridCol w="806105"/>
                <a:gridCol w="818644"/>
                <a:gridCol w="806105"/>
                <a:gridCol w="812374"/>
                <a:gridCol w="812374"/>
                <a:gridCol w="806105"/>
              </a:tblGrid>
              <a:tr h="217156">
                <a:tc>
                  <a:txBody>
                    <a:bodyPr/>
                    <a:lstStyle/>
                    <a:p>
                      <a:pPr algn="l" fontAlgn="ctr">
                        <a:spcAft>
                          <a:spcPts val="0"/>
                        </a:spcAft>
                      </a:pPr>
                      <a:r>
                        <a:rPr lang="zh-CN" sz="1600" kern="0" dirty="0">
                          <a:effectLst/>
                        </a:rPr>
                        <a:t>附表</a:t>
                      </a:r>
                      <a:r>
                        <a:rPr lang="en-US" sz="1600" kern="0" dirty="0">
                          <a:effectLst/>
                        </a:rPr>
                        <a:t>2</a:t>
                      </a:r>
                      <a:endParaRPr lang="zh-CN" sz="16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</a:tr>
              <a:tr h="454714">
                <a:tc gridSpan="13"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2000" kern="0" dirty="0">
                          <a:effectLst/>
                        </a:rPr>
                        <a:t>＿＿＿＿＿＿厅（局、办、委）所属事业单位拟取消公务用车汇总统计表</a:t>
                      </a:r>
                      <a:endParaRPr lang="zh-CN" sz="20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03832">
                <a:tc gridSpan="13">
                  <a:txBody>
                    <a:bodyPr/>
                    <a:lstStyle/>
                    <a:p>
                      <a:pPr algn="r" font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                                                                                2018</a:t>
                      </a:r>
                      <a:r>
                        <a:rPr lang="zh-CN" sz="1600" kern="0">
                          <a:effectLst/>
                        </a:rPr>
                        <a:t>年</a:t>
                      </a:r>
                      <a:r>
                        <a:rPr lang="en-US" sz="1600" kern="0">
                          <a:effectLst/>
                        </a:rPr>
                        <a:t>____</a:t>
                      </a:r>
                      <a:r>
                        <a:rPr lang="zh-CN" sz="1600" kern="0">
                          <a:effectLst/>
                        </a:rPr>
                        <a:t>月</a:t>
                      </a:r>
                      <a:r>
                        <a:rPr lang="en-US" sz="1600" kern="0">
                          <a:effectLst/>
                        </a:rPr>
                        <a:t>____</a:t>
                      </a:r>
                      <a:r>
                        <a:rPr lang="zh-CN" sz="1600" kern="0">
                          <a:effectLst/>
                        </a:rPr>
                        <a:t>日</a:t>
                      </a:r>
                      <a:r>
                        <a:rPr lang="en-US" sz="1600" kern="0">
                          <a:effectLst/>
                        </a:rPr>
                        <a:t>                                    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64261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序号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单位（机动车所有人）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车牌号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品牌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车型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发动机号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车架号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排气量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l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购车价格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登记日期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行驶总里程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使用性质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备注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</a:tr>
              <a:tr h="415961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1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b"/>
                </a:tc>
              </a:tr>
              <a:tr h="282130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2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b"/>
                </a:tc>
              </a:tr>
              <a:tr h="217156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3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b"/>
                </a:tc>
              </a:tr>
              <a:tr h="350855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4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b"/>
                </a:tc>
              </a:tr>
              <a:tr h="340003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5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b"/>
                </a:tc>
              </a:tr>
              <a:tr h="318301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6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b"/>
                </a:tc>
              </a:tr>
              <a:tr h="358088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7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b"/>
                </a:tc>
              </a:tr>
              <a:tr h="477450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．．．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b"/>
                </a:tc>
              </a:tr>
              <a:tr h="347237">
                <a:tc gridSpan="13">
                  <a:txBody>
                    <a:bodyPr/>
                    <a:lstStyle/>
                    <a:p>
                      <a:pPr algn="l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填表说明</a:t>
                      </a:r>
                      <a:r>
                        <a:rPr lang="en-US" sz="1600" kern="0">
                          <a:effectLst/>
                        </a:rPr>
                        <a:t>1</a:t>
                      </a:r>
                      <a:r>
                        <a:rPr lang="zh-CN" sz="1600" kern="0">
                          <a:effectLst/>
                        </a:rPr>
                        <a:t>、车型填轿车、商务车、越野车、中客、大客、皮卡、货车及其他；</a:t>
                      </a:r>
                      <a:r>
                        <a:rPr lang="en-US" sz="1600" kern="0">
                          <a:effectLst/>
                        </a:rPr>
                        <a:t>2</a:t>
                      </a:r>
                      <a:r>
                        <a:rPr lang="zh-CN" sz="1600" kern="0">
                          <a:effectLst/>
                        </a:rPr>
                        <a:t>、车辆使用性质填一般公务用车、业务用车、特种专业技术用车及其他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ctr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2711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b"/>
                </a:tc>
                <a:tc>
                  <a:txBody>
                    <a:bodyPr/>
                    <a:lstStyle/>
                    <a:p>
                      <a:pPr algn="l" fontAlgn="b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effectLst/>
                        </a:rPr>
                        <a:t>填表人：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b"/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b"/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algn="l" fontAlgn="b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effectLst/>
                        </a:rPr>
                        <a:t>联系电话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b"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07" marR="9307" marT="9307" marB="9307" anchor="b"/>
                </a:tc>
              </a:tr>
            </a:tbl>
          </a:graphicData>
        </a:graphic>
      </p:graphicFrame>
    </p:spTree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screen"/>
          <a:stretch>
            <a:fillRect/>
          </a:stretch>
        </p:blipFill>
        <p:spPr>
          <a:xfrm>
            <a:off x="0" y="4555234"/>
            <a:ext cx="6473371" cy="2302767"/>
          </a:xfrm>
          <a:prstGeom prst="rect">
            <a:avLst/>
          </a:prstGeom>
        </p:spPr>
      </p:pic>
      <p:sp>
        <p:nvSpPr>
          <p:cNvPr id="5" name="流程图: 过程 4"/>
          <p:cNvSpPr/>
          <p:nvPr/>
        </p:nvSpPr>
        <p:spPr>
          <a:xfrm>
            <a:off x="0" y="6429831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流程图: 过程 5"/>
          <p:cNvSpPr/>
          <p:nvPr/>
        </p:nvSpPr>
        <p:spPr>
          <a:xfrm>
            <a:off x="0" y="0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798286" y="677242"/>
            <a:ext cx="43978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汉仪长宋简" panose="02010609000101010101" pitchFamily="49" charset="-122"/>
                <a:ea typeface="汉仪长宋简" panose="02010609000101010101" pitchFamily="49" charset="-122"/>
              </a:rPr>
              <a:t>模板及附件讲解</a:t>
            </a:r>
            <a:endParaRPr lang="zh-CN" altLang="en-US" sz="3200" dirty="0">
              <a:latin typeface="汉仪长宋简" panose="02010609000101010101" pitchFamily="49" charset="-122"/>
              <a:ea typeface="汉仪长宋简" panose="02010609000101010101" pitchFamily="49" charset="-122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267608" y="744658"/>
            <a:ext cx="460829" cy="449943"/>
            <a:chOff x="5355771" y="2077796"/>
            <a:chExt cx="460829" cy="449943"/>
          </a:xfrm>
        </p:grpSpPr>
        <p:sp>
          <p:nvSpPr>
            <p:cNvPr id="8" name="矩形 7"/>
            <p:cNvSpPr/>
            <p:nvPr/>
          </p:nvSpPr>
          <p:spPr>
            <a:xfrm>
              <a:off x="5355771" y="2077796"/>
              <a:ext cx="284843" cy="449943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/>
            <p:cNvSpPr/>
            <p:nvPr/>
          </p:nvSpPr>
          <p:spPr>
            <a:xfrm>
              <a:off x="5716814" y="2077796"/>
              <a:ext cx="99786" cy="449943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798286" y="1255893"/>
          <a:ext cx="11015171" cy="49679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1008"/>
                <a:gridCol w="161300"/>
                <a:gridCol w="1134686"/>
                <a:gridCol w="770741"/>
                <a:gridCol w="770741"/>
                <a:gridCol w="770741"/>
                <a:gridCol w="770741"/>
                <a:gridCol w="770741"/>
                <a:gridCol w="770741"/>
                <a:gridCol w="770741"/>
                <a:gridCol w="771454"/>
                <a:gridCol w="770741"/>
                <a:gridCol w="771454"/>
                <a:gridCol w="770741"/>
                <a:gridCol w="768600"/>
              </a:tblGrid>
              <a:tr h="461921">
                <a:tc gridSpan="2">
                  <a:txBody>
                    <a:bodyPr/>
                    <a:lstStyle/>
                    <a:p>
                      <a:pPr algn="l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附表</a:t>
                      </a:r>
                      <a:r>
                        <a:rPr lang="en-US" sz="1600" kern="0">
                          <a:effectLst/>
                        </a:rPr>
                        <a:t>3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 hMerge="1"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CN" sz="16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</a:tr>
              <a:tr h="481907">
                <a:tc gridSpan="15"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2000" kern="0" dirty="0">
                          <a:effectLst/>
                        </a:rPr>
                        <a:t>＿＿＿＿＿＿厅（局、办、委）所属事业单位拟保留公务用车辆汇总统计表</a:t>
                      </a:r>
                      <a:endParaRPr lang="zh-CN" sz="20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48967">
                <a:tc gridSpan="15">
                  <a:txBody>
                    <a:bodyPr/>
                    <a:lstStyle/>
                    <a:p>
                      <a:pPr algn="r" font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                                                                                2018</a:t>
                      </a:r>
                      <a:r>
                        <a:rPr lang="zh-CN" sz="1600" kern="0">
                          <a:effectLst/>
                        </a:rPr>
                        <a:t>年</a:t>
                      </a:r>
                      <a:r>
                        <a:rPr lang="en-US" sz="1600" kern="0">
                          <a:effectLst/>
                        </a:rPr>
                        <a:t>____</a:t>
                      </a:r>
                      <a:r>
                        <a:rPr lang="zh-CN" sz="1600" kern="0">
                          <a:effectLst/>
                        </a:rPr>
                        <a:t>月</a:t>
                      </a:r>
                      <a:r>
                        <a:rPr lang="en-US" sz="1600" kern="0">
                          <a:effectLst/>
                        </a:rPr>
                        <a:t>____</a:t>
                      </a:r>
                      <a:r>
                        <a:rPr lang="zh-CN" sz="1600" kern="0">
                          <a:effectLst/>
                        </a:rPr>
                        <a:t>日</a:t>
                      </a:r>
                      <a:r>
                        <a:rPr lang="en-US" sz="1600" kern="0">
                          <a:effectLst/>
                        </a:rPr>
                        <a:t>                                    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06833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序号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 gridSpan="2"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单位（机动车所有人）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车牌号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品牌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车型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发动机号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车架号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排气量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l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购车价格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登记日期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行驶总里程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使用性质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车辆用途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备注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</a:tr>
              <a:tr h="307423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1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</a:tr>
              <a:tr h="307423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2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</a:tr>
              <a:tr h="307423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3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</a:tr>
              <a:tr h="307423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4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</a:tr>
              <a:tr h="307423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5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</a:tr>
              <a:tr h="684573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．．．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</a:tr>
              <a:tr h="684573">
                <a:tc gridSpan="15">
                  <a:txBody>
                    <a:bodyPr/>
                    <a:lstStyle/>
                    <a:p>
                      <a:pPr algn="l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填表说明：填表说明</a:t>
                      </a:r>
                      <a:r>
                        <a:rPr lang="en-US" sz="1600" kern="0">
                          <a:effectLst/>
                        </a:rPr>
                        <a:t>1</a:t>
                      </a:r>
                      <a:r>
                        <a:rPr lang="zh-CN" sz="1600" kern="0">
                          <a:effectLst/>
                        </a:rPr>
                        <a:t>、车型填轿车、商务车、越野车、中客、大客、皮卡、货车及其他；</a:t>
                      </a:r>
                      <a:r>
                        <a:rPr lang="en-US" sz="1600" kern="0">
                          <a:effectLst/>
                        </a:rPr>
                        <a:t>2</a:t>
                      </a:r>
                      <a:r>
                        <a:rPr lang="zh-CN" sz="1600" kern="0">
                          <a:effectLst/>
                        </a:rPr>
                        <a:t>、车辆使用性质填业务用车、特种专业技术用车、实物保障用车、离退休干部服务用车及其他；</a:t>
                      </a:r>
                      <a:r>
                        <a:rPr lang="en-US" sz="1600" kern="0">
                          <a:effectLst/>
                        </a:rPr>
                        <a:t>3</a:t>
                      </a:r>
                      <a:r>
                        <a:rPr lang="zh-CN" sz="1600" kern="0">
                          <a:effectLst/>
                        </a:rPr>
                        <a:t>、车辆用途应如实填写保留车辆的实际用途。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25591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b"/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b"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b"/>
                </a:tc>
                <a:tc gridSpan="2">
                  <a:txBody>
                    <a:bodyPr/>
                    <a:lstStyle/>
                    <a:p>
                      <a:pPr algn="l" fontAlgn="b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effectLst/>
                        </a:rPr>
                        <a:t>填表人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b"/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b"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l" fontAlgn="b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effectLst/>
                        </a:rPr>
                        <a:t>联系电话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099" marR="9099" marT="9099" marB="9099" anchor="ctr"/>
                </a:tc>
              </a:tr>
            </a:tbl>
          </a:graphicData>
        </a:graphic>
      </p:graphicFrame>
    </p:spTree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screen"/>
          <a:stretch>
            <a:fillRect/>
          </a:stretch>
        </p:blipFill>
        <p:spPr>
          <a:xfrm>
            <a:off x="0" y="4555234"/>
            <a:ext cx="6473371" cy="2302767"/>
          </a:xfrm>
          <a:prstGeom prst="rect">
            <a:avLst/>
          </a:prstGeom>
        </p:spPr>
      </p:pic>
      <p:sp>
        <p:nvSpPr>
          <p:cNvPr id="5" name="流程图: 过程 4"/>
          <p:cNvSpPr/>
          <p:nvPr/>
        </p:nvSpPr>
        <p:spPr>
          <a:xfrm>
            <a:off x="0" y="6429831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流程图: 过程 5"/>
          <p:cNvSpPr/>
          <p:nvPr/>
        </p:nvSpPr>
        <p:spPr>
          <a:xfrm>
            <a:off x="0" y="0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798286" y="677242"/>
            <a:ext cx="43978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汉仪长宋简" panose="02010609000101010101" pitchFamily="49" charset="-122"/>
                <a:ea typeface="汉仪长宋简" panose="02010609000101010101" pitchFamily="49" charset="-122"/>
              </a:rPr>
              <a:t>模板及附件讲解</a:t>
            </a:r>
            <a:endParaRPr lang="zh-CN" altLang="en-US" sz="3200" dirty="0">
              <a:latin typeface="汉仪长宋简" panose="02010609000101010101" pitchFamily="49" charset="-122"/>
              <a:ea typeface="汉仪长宋简" panose="02010609000101010101" pitchFamily="49" charset="-122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267608" y="744658"/>
            <a:ext cx="460829" cy="449943"/>
            <a:chOff x="5355771" y="2077796"/>
            <a:chExt cx="460829" cy="449943"/>
          </a:xfrm>
        </p:grpSpPr>
        <p:sp>
          <p:nvSpPr>
            <p:cNvPr id="8" name="矩形 7"/>
            <p:cNvSpPr/>
            <p:nvPr/>
          </p:nvSpPr>
          <p:spPr>
            <a:xfrm>
              <a:off x="5355771" y="2077796"/>
              <a:ext cx="284843" cy="449943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/>
            <p:cNvSpPr/>
            <p:nvPr/>
          </p:nvSpPr>
          <p:spPr>
            <a:xfrm>
              <a:off x="5716814" y="2077796"/>
              <a:ext cx="99786" cy="449943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890814" y="1262019"/>
          <a:ext cx="10730915" cy="51056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64781"/>
                <a:gridCol w="1104280"/>
                <a:gridCol w="1187398"/>
                <a:gridCol w="1270517"/>
                <a:gridCol w="1163650"/>
                <a:gridCol w="1816720"/>
                <a:gridCol w="1623569"/>
              </a:tblGrid>
              <a:tr h="305136">
                <a:tc>
                  <a:txBody>
                    <a:bodyPr/>
                    <a:lstStyle/>
                    <a:p>
                      <a:pPr algn="l" fontAlgn="ctr">
                        <a:spcAft>
                          <a:spcPts val="0"/>
                        </a:spcAft>
                      </a:pPr>
                      <a:r>
                        <a:rPr lang="zh-CN" sz="1600" kern="0" dirty="0">
                          <a:effectLst/>
                        </a:rPr>
                        <a:t>附表</a:t>
                      </a:r>
                      <a:r>
                        <a:rPr lang="en-US" sz="1600" kern="0" dirty="0">
                          <a:effectLst/>
                        </a:rPr>
                        <a:t>4</a:t>
                      </a:r>
                      <a:endParaRPr lang="zh-CN" sz="16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</a:tr>
              <a:tr h="541864">
                <a:tc gridSpan="7"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2000" kern="0" dirty="0">
                          <a:effectLst/>
                        </a:rPr>
                        <a:t>＿＿＿＿＿＿厅（局、办、委）所属事业单位个别特定岗位人员发放交通补贴基本信息表</a:t>
                      </a:r>
                      <a:endParaRPr lang="zh-CN" sz="20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05136">
                <a:tc gridSpan="7">
                  <a:txBody>
                    <a:bodyPr/>
                    <a:lstStyle/>
                    <a:p>
                      <a:pPr algn="r" font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                                                                                                         2018</a:t>
                      </a:r>
                      <a:r>
                        <a:rPr lang="zh-CN" sz="1600" kern="0">
                          <a:effectLst/>
                        </a:rPr>
                        <a:t>年</a:t>
                      </a:r>
                      <a:r>
                        <a:rPr lang="en-US" sz="1600" kern="0">
                          <a:effectLst/>
                        </a:rPr>
                        <a:t>____</a:t>
                      </a:r>
                      <a:r>
                        <a:rPr lang="zh-CN" sz="1600" kern="0">
                          <a:effectLst/>
                        </a:rPr>
                        <a:t>月</a:t>
                      </a:r>
                      <a:r>
                        <a:rPr lang="en-US" sz="1600" kern="0">
                          <a:effectLst/>
                        </a:rPr>
                        <a:t>____</a:t>
                      </a:r>
                      <a:r>
                        <a:rPr lang="zh-CN" sz="1600" kern="0">
                          <a:effectLst/>
                        </a:rPr>
                        <a:t>日</a:t>
                      </a:r>
                      <a:r>
                        <a:rPr lang="en-US" sz="1600" kern="0">
                          <a:effectLst/>
                        </a:rPr>
                        <a:t>                                    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88162">
                <a:tc>
                  <a:txBody>
                    <a:bodyPr/>
                    <a:lstStyle/>
                    <a:p>
                      <a:pPr algn="l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省直主管厅局（盖章）</a:t>
                      </a:r>
                      <a:r>
                        <a:rPr lang="en-US" sz="1600" kern="0">
                          <a:effectLst/>
                        </a:rPr>
                        <a:t>: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 gridSpan="3">
                  <a:txBody>
                    <a:bodyPr/>
                    <a:lstStyle/>
                    <a:p>
                      <a:pPr algn="l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主管厅局负责人签字</a:t>
                      </a:r>
                      <a:r>
                        <a:rPr lang="en-US" sz="1600" kern="0">
                          <a:effectLst/>
                        </a:rPr>
                        <a:t>: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 hMerge="1">
                  <a:tcPr/>
                </a:tc>
                <a:tc hMerge="1">
                  <a:tcPr/>
                </a:tc>
              </a:tr>
              <a:tr h="588162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单位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序号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姓名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职务级别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身份性质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月公务交通补贴（元</a:t>
                      </a:r>
                      <a:r>
                        <a:rPr lang="en-US" sz="1600" kern="0">
                          <a:effectLst/>
                        </a:rPr>
                        <a:t>/</a:t>
                      </a:r>
                      <a:r>
                        <a:rPr lang="zh-CN" sz="1600" kern="0">
                          <a:effectLst/>
                        </a:rPr>
                        <a:t>月</a:t>
                      </a:r>
                      <a:r>
                        <a:rPr lang="en-US" sz="1600" kern="0">
                          <a:effectLst/>
                        </a:rPr>
                        <a:t>)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 dirty="0">
                          <a:effectLst/>
                        </a:rPr>
                        <a:t>年公务交通补贴</a:t>
                      </a:r>
                      <a:endParaRPr lang="en-US" altLang="zh-CN" sz="1600" kern="0" dirty="0">
                        <a:effectLst/>
                      </a:endParaRPr>
                    </a:p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</a:rPr>
                        <a:t>(</a:t>
                      </a:r>
                      <a:r>
                        <a:rPr lang="zh-CN" sz="1600" kern="0" dirty="0">
                          <a:effectLst/>
                        </a:rPr>
                        <a:t>元</a:t>
                      </a:r>
                      <a:r>
                        <a:rPr lang="en-US" sz="1600" kern="0" dirty="0">
                          <a:effectLst/>
                        </a:rPr>
                        <a:t>/</a:t>
                      </a:r>
                      <a:r>
                        <a:rPr lang="zh-CN" sz="1600" kern="0" dirty="0">
                          <a:effectLst/>
                        </a:rPr>
                        <a:t>年</a:t>
                      </a:r>
                      <a:r>
                        <a:rPr lang="en-US" sz="1600" kern="0" dirty="0">
                          <a:effectLst/>
                        </a:rPr>
                        <a:t>)</a:t>
                      </a:r>
                      <a:endParaRPr lang="zh-CN" sz="16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</a:tr>
              <a:tr h="420115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所属事业单位</a:t>
                      </a:r>
                      <a:r>
                        <a:rPr lang="en-US" sz="1600" kern="0">
                          <a:effectLst/>
                        </a:rPr>
                        <a:t>1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1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</a:tr>
              <a:tr h="4201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2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</a:tr>
              <a:tr h="420115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所属事业单位</a:t>
                      </a:r>
                      <a:r>
                        <a:rPr lang="en-US" sz="1600" kern="0">
                          <a:effectLst/>
                        </a:rPr>
                        <a:t>2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1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</a:tr>
              <a:tr h="4201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2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</a:tr>
              <a:tr h="486449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……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</a:tr>
              <a:tr h="305136">
                <a:tc gridSpan="7">
                  <a:txBody>
                    <a:bodyPr/>
                    <a:lstStyle/>
                    <a:p>
                      <a:pPr algn="l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填报说明：身份性质填报行政管理人员或专业技术人员。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0513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 fontAlgn="b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effectLst/>
                        </a:rPr>
                        <a:t>填表人：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b"/>
                </a:tc>
                <a:tc gridSpan="2"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effectLst/>
                        </a:rPr>
                        <a:t>联系电话：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525" marR="9525" marT="9525" marB="9525" anchor="b"/>
                </a:tc>
                <a:tc hMerge="1"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screen"/>
          <a:stretch>
            <a:fillRect/>
          </a:stretch>
        </p:blipFill>
        <p:spPr>
          <a:xfrm>
            <a:off x="0" y="4555234"/>
            <a:ext cx="6473371" cy="2302767"/>
          </a:xfrm>
          <a:prstGeom prst="rect">
            <a:avLst/>
          </a:prstGeom>
        </p:spPr>
      </p:pic>
      <p:sp>
        <p:nvSpPr>
          <p:cNvPr id="5" name="流程图: 过程 4"/>
          <p:cNvSpPr/>
          <p:nvPr/>
        </p:nvSpPr>
        <p:spPr>
          <a:xfrm>
            <a:off x="0" y="6429831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流程图: 过程 5"/>
          <p:cNvSpPr/>
          <p:nvPr/>
        </p:nvSpPr>
        <p:spPr>
          <a:xfrm>
            <a:off x="0" y="0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798286" y="677242"/>
            <a:ext cx="43978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汉仪长宋简" panose="02010609000101010101" pitchFamily="49" charset="-122"/>
                <a:ea typeface="汉仪长宋简" panose="02010609000101010101" pitchFamily="49" charset="-122"/>
              </a:rPr>
              <a:t>模板及附件讲解</a:t>
            </a:r>
            <a:endParaRPr lang="zh-CN" altLang="en-US" sz="3200" dirty="0">
              <a:latin typeface="汉仪长宋简" panose="02010609000101010101" pitchFamily="49" charset="-122"/>
              <a:ea typeface="汉仪长宋简" panose="02010609000101010101" pitchFamily="49" charset="-122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267608" y="744658"/>
            <a:ext cx="460829" cy="449943"/>
            <a:chOff x="5355771" y="2077796"/>
            <a:chExt cx="460829" cy="449943"/>
          </a:xfrm>
        </p:grpSpPr>
        <p:sp>
          <p:nvSpPr>
            <p:cNvPr id="8" name="矩形 7"/>
            <p:cNvSpPr/>
            <p:nvPr/>
          </p:nvSpPr>
          <p:spPr>
            <a:xfrm>
              <a:off x="5355771" y="2077796"/>
              <a:ext cx="284843" cy="449943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/>
            <p:cNvSpPr/>
            <p:nvPr/>
          </p:nvSpPr>
          <p:spPr>
            <a:xfrm>
              <a:off x="5716814" y="2077796"/>
              <a:ext cx="99786" cy="449943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957944" y="1262743"/>
          <a:ext cx="10900226" cy="56646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2562"/>
                <a:gridCol w="1235257"/>
                <a:gridCol w="1040362"/>
                <a:gridCol w="1633369"/>
                <a:gridCol w="1674984"/>
                <a:gridCol w="1840230"/>
                <a:gridCol w="1863462"/>
              </a:tblGrid>
              <a:tr h="267577">
                <a:tc>
                  <a:txBody>
                    <a:bodyPr/>
                    <a:lstStyle/>
                    <a:p>
                      <a:pPr algn="l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附表</a:t>
                      </a:r>
                      <a:r>
                        <a:rPr lang="en-US" sz="1600" kern="0">
                          <a:effectLst/>
                        </a:rPr>
                        <a:t>5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</a:tr>
              <a:tr h="432630">
                <a:tc gridSpan="7"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2000" kern="0" dirty="0">
                          <a:effectLst/>
                        </a:rPr>
                        <a:t>＿＿＿＿＿＿＿＿厅（局、办、委）系统事业单位公车改革前交通总费用汇总统计表</a:t>
                      </a:r>
                      <a:endParaRPr lang="zh-CN" sz="20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54939">
                <a:tc gridSpan="7">
                  <a:txBody>
                    <a:bodyPr/>
                    <a:lstStyle/>
                    <a:p>
                      <a:pPr algn="r" font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 </a:t>
                      </a:r>
                      <a:r>
                        <a:rPr lang="zh-CN" sz="1600" kern="0">
                          <a:effectLst/>
                        </a:rPr>
                        <a:t>　　　　　　　　　　　　　　　　　　　　　　　　　　　　　　　　　</a:t>
                      </a:r>
                      <a:r>
                        <a:rPr lang="en-US" sz="1600" kern="0">
                          <a:effectLst/>
                        </a:rPr>
                        <a:t>                2018</a:t>
                      </a:r>
                      <a:r>
                        <a:rPr lang="zh-CN" sz="1600" kern="0">
                          <a:effectLst/>
                        </a:rPr>
                        <a:t>年</a:t>
                      </a:r>
                      <a:r>
                        <a:rPr lang="en-US" sz="1600" kern="0">
                          <a:effectLst/>
                        </a:rPr>
                        <a:t>____</a:t>
                      </a:r>
                      <a:r>
                        <a:rPr lang="zh-CN" sz="1600" kern="0">
                          <a:effectLst/>
                        </a:rPr>
                        <a:t>月</a:t>
                      </a:r>
                      <a:r>
                        <a:rPr lang="en-US" sz="1600" kern="0">
                          <a:effectLst/>
                        </a:rPr>
                        <a:t>____</a:t>
                      </a:r>
                      <a:r>
                        <a:rPr lang="zh-CN" sz="1600" kern="0">
                          <a:effectLst/>
                        </a:rPr>
                        <a:t>日</a:t>
                      </a:r>
                      <a:r>
                        <a:rPr lang="en-US" sz="1600" kern="0">
                          <a:effectLst/>
                        </a:rPr>
                        <a:t>                                                       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2675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单位：元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</a:tr>
              <a:tr h="749300">
                <a:tc rowSpan="2"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序号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 rowSpan="2"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 dirty="0">
                          <a:effectLst/>
                        </a:rPr>
                        <a:t>单位详细名称</a:t>
                      </a:r>
                      <a:endParaRPr lang="zh-CN" sz="16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 rowSpan="2"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 dirty="0">
                          <a:effectLst/>
                        </a:rPr>
                        <a:t>合计</a:t>
                      </a:r>
                      <a:endParaRPr lang="zh-CN" sz="16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 gridSpan="2"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车辆费用（</a:t>
                      </a:r>
                      <a:r>
                        <a:rPr lang="en-US" altLang="zh-CN" sz="1600" kern="0">
                          <a:effectLst/>
                        </a:rPr>
                        <a:t>2015</a:t>
                      </a:r>
                      <a:r>
                        <a:rPr lang="zh-CN" sz="1600" kern="0">
                          <a:effectLst/>
                        </a:rPr>
                        <a:t>年</a:t>
                      </a:r>
                      <a:r>
                        <a:rPr lang="en-US" altLang="zh-CN" sz="1600" kern="0">
                          <a:effectLst/>
                        </a:rPr>
                        <a:t>-2017</a:t>
                      </a:r>
                      <a:r>
                        <a:rPr lang="zh-CN" altLang="en-US" sz="1600" kern="0">
                          <a:effectLst/>
                        </a:rPr>
                        <a:t>年平均</a:t>
                      </a:r>
                      <a:r>
                        <a:rPr lang="zh-CN" sz="1600" kern="0">
                          <a:effectLst/>
                        </a:rPr>
                        <a:t>）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司勤人员费用</a:t>
                      </a:r>
                      <a:r>
                        <a:rPr lang="zh-CN" sz="1600" kern="0">
                          <a:effectLst/>
                          <a:sym typeface="+mn-ea"/>
                        </a:rPr>
                        <a:t>（</a:t>
                      </a:r>
                      <a:r>
                        <a:rPr lang="en-US" altLang="zh-CN" sz="1600" kern="0">
                          <a:effectLst/>
                          <a:sym typeface="+mn-ea"/>
                        </a:rPr>
                        <a:t>2015</a:t>
                      </a:r>
                      <a:r>
                        <a:rPr lang="zh-CN" sz="1600" kern="0">
                          <a:effectLst/>
                          <a:sym typeface="+mn-ea"/>
                        </a:rPr>
                        <a:t>年</a:t>
                      </a:r>
                      <a:r>
                        <a:rPr lang="en-US" altLang="zh-CN" sz="1600" kern="0">
                          <a:effectLst/>
                          <a:sym typeface="+mn-ea"/>
                        </a:rPr>
                        <a:t>-2017</a:t>
                      </a:r>
                      <a:r>
                        <a:rPr lang="zh-CN" altLang="en-US" sz="1600" kern="0">
                          <a:effectLst/>
                          <a:sym typeface="+mn-ea"/>
                        </a:rPr>
                        <a:t>年平均</a:t>
                      </a:r>
                      <a:r>
                        <a:rPr lang="zh-CN" sz="1600" kern="0">
                          <a:effectLst/>
                          <a:sym typeface="+mn-ea"/>
                        </a:rPr>
                        <a:t>）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其他费用</a:t>
                      </a:r>
                      <a:r>
                        <a:rPr lang="zh-CN" sz="1600" kern="0">
                          <a:effectLst/>
                          <a:sym typeface="+mn-ea"/>
                        </a:rPr>
                        <a:t>（</a:t>
                      </a:r>
                      <a:r>
                        <a:rPr lang="en-US" altLang="zh-CN" sz="1600" kern="0">
                          <a:effectLst/>
                          <a:sym typeface="+mn-ea"/>
                        </a:rPr>
                        <a:t>2015</a:t>
                      </a:r>
                      <a:r>
                        <a:rPr lang="zh-CN" sz="1600" kern="0">
                          <a:effectLst/>
                          <a:sym typeface="+mn-ea"/>
                        </a:rPr>
                        <a:t>年</a:t>
                      </a:r>
                      <a:r>
                        <a:rPr lang="en-US" altLang="zh-CN" sz="1600" kern="0">
                          <a:effectLst/>
                          <a:sym typeface="+mn-ea"/>
                        </a:rPr>
                        <a:t>-2017</a:t>
                      </a:r>
                      <a:r>
                        <a:rPr lang="zh-CN" altLang="en-US" sz="1600" kern="0">
                          <a:effectLst/>
                          <a:sym typeface="+mn-ea"/>
                        </a:rPr>
                        <a:t>年平均</a:t>
                      </a:r>
                      <a:r>
                        <a:rPr lang="zh-CN" sz="1600" kern="0">
                          <a:effectLst/>
                          <a:sym typeface="+mn-ea"/>
                        </a:rPr>
                        <a:t>）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</a:tr>
              <a:tr h="1265010">
                <a:tc vMerge="1">
                  <a:tcPr/>
                </a:tc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 dirty="0">
                          <a:effectLst/>
                        </a:rPr>
                        <a:t>车辆运行费</a:t>
                      </a:r>
                      <a:br>
                        <a:rPr lang="en-US" sz="1600" kern="0" dirty="0">
                          <a:effectLst/>
                        </a:rPr>
                      </a:br>
                      <a:r>
                        <a:rPr lang="zh-CN" sz="1600" kern="0" dirty="0">
                          <a:effectLst/>
                        </a:rPr>
                        <a:t>（含保险费、燃料费和维修费、停车费、路桥费等）</a:t>
                      </a:r>
                      <a:endParaRPr lang="zh-CN" sz="16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 dirty="0">
                          <a:effectLst/>
                        </a:rPr>
                        <a:t>车辆购置摊销费用（</a:t>
                      </a:r>
                      <a:r>
                        <a:rPr lang="en-US" sz="1600" kern="0" dirty="0">
                          <a:effectLst/>
                        </a:rPr>
                        <a:t>10</a:t>
                      </a:r>
                      <a:r>
                        <a:rPr lang="zh-CN" sz="1600" kern="0" dirty="0">
                          <a:effectLst/>
                        </a:rPr>
                        <a:t>年）</a:t>
                      </a:r>
                      <a:endParaRPr lang="zh-CN" sz="16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 dirty="0">
                          <a:effectLst/>
                        </a:rPr>
                        <a:t>司机年度支出（含工资、津补贴及相关福利费用）</a:t>
                      </a:r>
                      <a:endParaRPr lang="zh-CN" sz="16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 dirty="0">
                          <a:effectLst/>
                        </a:rPr>
                        <a:t>单位租车费、实报实销费用、交通补助等</a:t>
                      </a:r>
                      <a:endParaRPr lang="zh-CN" sz="16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</a:tr>
              <a:tr h="288620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1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</a:tr>
              <a:tr h="288620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2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</a:tr>
              <a:tr h="288620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3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</a:tr>
              <a:tr h="288620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4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</a:tr>
              <a:tr h="288620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．．．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</a:tr>
              <a:tr h="516936">
                <a:tc gridSpan="7">
                  <a:txBody>
                    <a:bodyPr/>
                    <a:lstStyle/>
                    <a:p>
                      <a:pPr algn="l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填报说明：</a:t>
                      </a:r>
                      <a:r>
                        <a:rPr lang="en-US" sz="1600" kern="0">
                          <a:effectLst/>
                        </a:rPr>
                        <a:t>1</a:t>
                      </a:r>
                      <a:r>
                        <a:rPr lang="zh-CN" sz="1600" kern="0">
                          <a:effectLst/>
                        </a:rPr>
                        <a:t>、本表全部数据按</a:t>
                      </a:r>
                      <a:r>
                        <a:rPr lang="en-US" sz="1600" kern="0">
                          <a:effectLst/>
                        </a:rPr>
                        <a:t>2015</a:t>
                      </a:r>
                      <a:r>
                        <a:rPr lang="zh-CN" sz="1600" kern="0">
                          <a:effectLst/>
                        </a:rPr>
                        <a:t>至</a:t>
                      </a:r>
                      <a:r>
                        <a:rPr lang="en-US" sz="1600" kern="0">
                          <a:effectLst/>
                        </a:rPr>
                        <a:t>2017</a:t>
                      </a:r>
                      <a:r>
                        <a:rPr lang="zh-CN" sz="1600" kern="0">
                          <a:effectLst/>
                        </a:rPr>
                        <a:t>年度平均费用填写</a:t>
                      </a:r>
                      <a:r>
                        <a:rPr lang="en-US" sz="1600" kern="0">
                          <a:effectLst/>
                        </a:rPr>
                        <a:t>;2</a:t>
                      </a:r>
                      <a:r>
                        <a:rPr lang="zh-CN" sz="1600" kern="0">
                          <a:effectLst/>
                        </a:rPr>
                        <a:t>、车辆购置摊销费用（</a:t>
                      </a:r>
                      <a:r>
                        <a:rPr lang="en-US" sz="1600" kern="0">
                          <a:effectLst/>
                        </a:rPr>
                        <a:t>10</a:t>
                      </a:r>
                      <a:r>
                        <a:rPr lang="zh-CN" sz="1600" kern="0">
                          <a:effectLst/>
                        </a:rPr>
                        <a:t>年）</a:t>
                      </a:r>
                      <a:r>
                        <a:rPr lang="en-US" sz="1600" kern="0">
                          <a:effectLst/>
                        </a:rPr>
                        <a:t>=</a:t>
                      </a:r>
                      <a:r>
                        <a:rPr lang="zh-CN" sz="1600" kern="0">
                          <a:effectLst/>
                        </a:rPr>
                        <a:t>该单位改革前全部实有车辆购置款（含购置费）之和÷</a:t>
                      </a:r>
                      <a:r>
                        <a:rPr lang="en-US" sz="1600" kern="0">
                          <a:effectLst/>
                        </a:rPr>
                        <a:t>10</a:t>
                      </a:r>
                      <a:r>
                        <a:rPr lang="zh-CN" sz="1600" kern="0">
                          <a:effectLst/>
                        </a:rPr>
                        <a:t>年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ctr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2675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b"/>
                </a:tc>
                <a:tc>
                  <a:txBody>
                    <a:bodyPr/>
                    <a:lstStyle/>
                    <a:p>
                      <a:pPr algn="l" fontAlgn="b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effectLst/>
                        </a:rPr>
                        <a:t>填表人：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b"/>
                </a:tc>
                <a:tc>
                  <a:txBody>
                    <a:bodyPr/>
                    <a:lstStyle/>
                    <a:p>
                      <a:pPr algn="l" fontAlgn="b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effectLst/>
                        </a:rPr>
                        <a:t>联系电话：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8908" marR="8908" marT="8908" marB="8908" anchor="b"/>
                </a:tc>
              </a:tr>
            </a:tbl>
          </a:graphicData>
        </a:graphic>
      </p:graphicFrame>
    </p:spTree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screen"/>
          <a:stretch>
            <a:fillRect/>
          </a:stretch>
        </p:blipFill>
        <p:spPr>
          <a:xfrm>
            <a:off x="0" y="4555234"/>
            <a:ext cx="6473371" cy="2302767"/>
          </a:xfrm>
          <a:prstGeom prst="rect">
            <a:avLst/>
          </a:prstGeom>
        </p:spPr>
      </p:pic>
      <p:sp>
        <p:nvSpPr>
          <p:cNvPr id="5" name="流程图: 过程 4"/>
          <p:cNvSpPr/>
          <p:nvPr/>
        </p:nvSpPr>
        <p:spPr>
          <a:xfrm>
            <a:off x="0" y="6429831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流程图: 过程 5"/>
          <p:cNvSpPr/>
          <p:nvPr/>
        </p:nvSpPr>
        <p:spPr>
          <a:xfrm>
            <a:off x="0" y="0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798286" y="677242"/>
            <a:ext cx="43978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汉仪长宋简" panose="02010609000101010101" pitchFamily="49" charset="-122"/>
                <a:ea typeface="汉仪长宋简" panose="02010609000101010101" pitchFamily="49" charset="-122"/>
              </a:rPr>
              <a:t>模板及附件讲解</a:t>
            </a:r>
            <a:endParaRPr lang="zh-CN" altLang="en-US" sz="3200" dirty="0">
              <a:latin typeface="汉仪长宋简" panose="02010609000101010101" pitchFamily="49" charset="-122"/>
              <a:ea typeface="汉仪长宋简" panose="02010609000101010101" pitchFamily="49" charset="-122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267608" y="744658"/>
            <a:ext cx="460829" cy="449943"/>
            <a:chOff x="5355771" y="2077796"/>
            <a:chExt cx="460829" cy="449943"/>
          </a:xfrm>
        </p:grpSpPr>
        <p:sp>
          <p:nvSpPr>
            <p:cNvPr id="8" name="矩形 7"/>
            <p:cNvSpPr/>
            <p:nvPr/>
          </p:nvSpPr>
          <p:spPr>
            <a:xfrm>
              <a:off x="5355771" y="2077796"/>
              <a:ext cx="284843" cy="449943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/>
            <p:cNvSpPr/>
            <p:nvPr/>
          </p:nvSpPr>
          <p:spPr>
            <a:xfrm>
              <a:off x="5716814" y="2077796"/>
              <a:ext cx="99786" cy="449943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968494" y="1239167"/>
          <a:ext cx="10933220" cy="55183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24848"/>
                <a:gridCol w="742322"/>
                <a:gridCol w="426148"/>
                <a:gridCol w="925612"/>
                <a:gridCol w="925612"/>
                <a:gridCol w="927904"/>
                <a:gridCol w="927904"/>
                <a:gridCol w="695736"/>
                <a:gridCol w="695736"/>
                <a:gridCol w="820221"/>
                <a:gridCol w="820221"/>
                <a:gridCol w="769052"/>
                <a:gridCol w="769052"/>
                <a:gridCol w="562852"/>
              </a:tblGrid>
              <a:tr h="254885">
                <a:tc>
                  <a:txBody>
                    <a:bodyPr/>
                    <a:lstStyle/>
                    <a:p>
                      <a:pPr algn="l" fontAlgn="ctr">
                        <a:spcAft>
                          <a:spcPts val="0"/>
                        </a:spcAft>
                      </a:pPr>
                      <a:r>
                        <a:rPr lang="zh-CN" sz="1600" kern="0" dirty="0">
                          <a:effectLst/>
                        </a:rPr>
                        <a:t>附表</a:t>
                      </a:r>
                      <a:r>
                        <a:rPr lang="en-US" sz="1600" kern="0" dirty="0">
                          <a:effectLst/>
                        </a:rPr>
                        <a:t>6</a:t>
                      </a:r>
                      <a:endParaRPr lang="zh-CN" sz="1600" kern="100" dirty="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</a:tr>
              <a:tr h="254885">
                <a:tc gridSpan="14"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 dirty="0">
                          <a:effectLst/>
                        </a:rPr>
                        <a:t>＿＿＿＿＿＿＿＿厅（局、办、委）所属事业单位公车改革总体“节支率”统计测算表</a:t>
                      </a:r>
                      <a:endParaRPr lang="zh-CN" sz="1600" kern="100" dirty="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225227">
                <a:tc gridSpan="14">
                  <a:txBody>
                    <a:bodyPr/>
                    <a:lstStyle/>
                    <a:p>
                      <a:pPr algn="r" fontAlgn="ctr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</a:rPr>
                        <a:t>                                                                                  2018</a:t>
                      </a:r>
                      <a:r>
                        <a:rPr lang="zh-CN" sz="1400" kern="0" dirty="0">
                          <a:effectLst/>
                        </a:rPr>
                        <a:t>年</a:t>
                      </a:r>
                      <a:r>
                        <a:rPr lang="en-US" sz="1400" kern="0" dirty="0">
                          <a:effectLst/>
                        </a:rPr>
                        <a:t>____</a:t>
                      </a:r>
                      <a:r>
                        <a:rPr lang="zh-CN" sz="1400" kern="0" dirty="0">
                          <a:effectLst/>
                        </a:rPr>
                        <a:t>月</a:t>
                      </a:r>
                      <a:r>
                        <a:rPr lang="en-US" sz="1400" kern="0" dirty="0">
                          <a:effectLst/>
                        </a:rPr>
                        <a:t>____</a:t>
                      </a:r>
                      <a:r>
                        <a:rPr lang="zh-CN" sz="1400" kern="0" dirty="0">
                          <a:effectLst/>
                        </a:rPr>
                        <a:t>日</a:t>
                      </a:r>
                      <a:r>
                        <a:rPr lang="en-US" sz="1400" kern="0" dirty="0">
                          <a:effectLst/>
                        </a:rPr>
                        <a:t>                                                      </a:t>
                      </a:r>
                      <a:endParaRPr lang="zh-CN" sz="1400" kern="100" dirty="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2548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 </a:t>
                      </a:r>
                      <a:endParaRPr lang="zh-CN" sz="14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r>
                        <a:rPr lang="zh-CN" sz="1400" kern="0" dirty="0">
                          <a:effectLst/>
                        </a:rPr>
                        <a:t>单位：元</a:t>
                      </a:r>
                      <a:endParaRPr lang="zh-CN" sz="1400" kern="100" dirty="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 hMerge="1">
                  <a:tcPr marL="9053" marR="9053" marT="9053" marB="9053" anchor="ctr"/>
                </a:tc>
              </a:tr>
              <a:tr h="492153">
                <a:tc rowSpan="3"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序号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 rowSpan="3"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单位详细名称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 gridSpan="5"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改革前公务交通年度总支出（</a:t>
                      </a:r>
                      <a:r>
                        <a:rPr lang="en-US" sz="1600" kern="0">
                          <a:effectLst/>
                        </a:rPr>
                        <a:t>2015</a:t>
                      </a:r>
                      <a:r>
                        <a:rPr lang="zh-CN" sz="1600" kern="0">
                          <a:effectLst/>
                        </a:rPr>
                        <a:t>至</a:t>
                      </a:r>
                      <a:r>
                        <a:rPr lang="en-US" sz="1600" kern="0">
                          <a:effectLst/>
                        </a:rPr>
                        <a:t>2017</a:t>
                      </a:r>
                      <a:r>
                        <a:rPr lang="zh-CN" sz="1600" kern="0">
                          <a:effectLst/>
                        </a:rPr>
                        <a:t>年度平均）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gridSpan="6"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 dirty="0">
                          <a:effectLst/>
                        </a:rPr>
                        <a:t>改革后公务交通拟年度总支出（</a:t>
                      </a:r>
                      <a:r>
                        <a:rPr lang="en-US" sz="1600" kern="0" dirty="0">
                          <a:effectLst/>
                        </a:rPr>
                        <a:t>2019</a:t>
                      </a:r>
                      <a:r>
                        <a:rPr lang="zh-CN" sz="1600" kern="0" dirty="0">
                          <a:effectLst/>
                        </a:rPr>
                        <a:t>年度预算）</a:t>
                      </a:r>
                      <a:endParaRPr lang="zh-CN" sz="1600" kern="100" dirty="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rowSpan="3"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节支率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</a:tr>
              <a:tr h="659364">
                <a:tc vMerge="1">
                  <a:tcPr/>
                </a:tc>
                <a:tc vMerge="1">
                  <a:tcPr/>
                </a:tc>
                <a:tc rowSpan="2"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合计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 gridSpan="2"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effectLst/>
                        </a:rPr>
                        <a:t>车辆费用（年）</a:t>
                      </a:r>
                      <a:endParaRPr lang="zh-CN" sz="1400" kern="100" dirty="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effectLst/>
                        </a:rPr>
                        <a:t>司勤人员费用（年）</a:t>
                      </a:r>
                      <a:endParaRPr lang="zh-CN" sz="1400" kern="100" dirty="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effectLst/>
                        </a:rPr>
                        <a:t>其他费用（年）</a:t>
                      </a:r>
                      <a:endParaRPr lang="zh-CN" sz="1400" kern="100" dirty="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 rowSpan="2"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effectLst/>
                        </a:rPr>
                        <a:t>合计</a:t>
                      </a:r>
                      <a:endParaRPr lang="zh-CN" sz="1400" kern="100" dirty="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 rowSpan="2"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effectLst/>
                        </a:rPr>
                        <a:t>改革后公务交通实报实销金额支出及交通补贴支出（年</a:t>
                      </a:r>
                      <a:r>
                        <a:rPr lang="zh-CN" sz="1600" kern="0" dirty="0">
                          <a:effectLst/>
                        </a:rPr>
                        <a:t>）</a:t>
                      </a:r>
                      <a:endParaRPr lang="zh-CN" sz="1600" kern="100" dirty="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 gridSpan="2"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effectLst/>
                        </a:rPr>
                        <a:t>保留车辆费用（年）</a:t>
                      </a:r>
                      <a:endParaRPr lang="zh-CN" sz="1400" kern="100" dirty="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effectLst/>
                        </a:rPr>
                        <a:t>司勤人员费用（年）</a:t>
                      </a:r>
                      <a:endParaRPr lang="zh-CN" sz="1400" kern="100" dirty="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effectLst/>
                        </a:rPr>
                        <a:t>其他费用（年）</a:t>
                      </a:r>
                      <a:endParaRPr lang="zh-CN" sz="1400" kern="100" dirty="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 vMerge="1">
                  <a:tcPr/>
                </a:tc>
              </a:tr>
              <a:tr h="1324550">
                <a:tc vMerge="1">
                  <a:tcPr/>
                </a:tc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effectLst/>
                        </a:rPr>
                        <a:t>车辆运行费（含保险费、燃料费和维修费、停车费、路桥费等）</a:t>
                      </a:r>
                      <a:endParaRPr lang="zh-CN" sz="1400" kern="100" dirty="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sz="1400" kern="0" dirty="0">
                          <a:effectLst/>
                        </a:rPr>
                        <a:t>车辆购置摊销费用（</a:t>
                      </a:r>
                      <a:r>
                        <a:rPr lang="en-US" sz="1400" kern="0" dirty="0">
                          <a:effectLst/>
                        </a:rPr>
                        <a:t>10</a:t>
                      </a:r>
                      <a:r>
                        <a:rPr lang="zh-CN" sz="1400" kern="0" dirty="0">
                          <a:effectLst/>
                        </a:rPr>
                        <a:t>年）</a:t>
                      </a:r>
                      <a:endParaRPr lang="zh-CN" altLang="en-US" dirty="0"/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effectLst/>
                        </a:rPr>
                        <a:t>司机年度支出（含工资、津补贴及相关福利费用）</a:t>
                      </a:r>
                      <a:endParaRPr lang="zh-CN" sz="1400" kern="100" dirty="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effectLst/>
                        </a:rPr>
                        <a:t>单位租车费、实报实销费用、交通补贴等</a:t>
                      </a:r>
                      <a:endParaRPr lang="zh-CN" sz="1400" kern="100" dirty="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effectLst/>
                        </a:rPr>
                        <a:t>车辆运行费（含保险费、燃料费和维修费、停车费、路桥费等）</a:t>
                      </a:r>
                      <a:endParaRPr lang="zh-CN" sz="1400" kern="100" dirty="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sz="1400" kern="0" dirty="0">
                          <a:effectLst/>
                        </a:rPr>
                        <a:t>车辆购置摊销费用（</a:t>
                      </a:r>
                      <a:r>
                        <a:rPr lang="en-US" sz="1400" kern="0" dirty="0">
                          <a:effectLst/>
                        </a:rPr>
                        <a:t>10</a:t>
                      </a:r>
                      <a:r>
                        <a:rPr lang="zh-CN" sz="1400" kern="0" dirty="0">
                          <a:effectLst/>
                        </a:rPr>
                        <a:t>年）</a:t>
                      </a:r>
                      <a:endParaRPr lang="zh-CN" altLang="en-US" dirty="0"/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effectLst/>
                        </a:rPr>
                        <a:t>司机年度支出（含工资、津补贴及相关福利费用）</a:t>
                      </a:r>
                      <a:endParaRPr lang="zh-CN" sz="1400" kern="100" dirty="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effectLst/>
                        </a:rPr>
                        <a:t>单位租车费等</a:t>
                      </a:r>
                      <a:endParaRPr lang="zh-CN" sz="1400" kern="100" dirty="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 vMerge="1">
                  <a:tcPr/>
                </a:tc>
              </a:tr>
              <a:tr h="254885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</a:rPr>
                        <a:t>1</a:t>
                      </a:r>
                      <a:endParaRPr lang="zh-CN" sz="1600" kern="100" dirty="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CN" sz="1600" kern="100" dirty="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CN" sz="1600" kern="100" dirty="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CN" sz="1600" kern="100" dirty="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CN" sz="1600" kern="100" dirty="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CN" sz="1600" kern="100" dirty="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CN" sz="1600" kern="100" dirty="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CN" sz="1600" kern="100" dirty="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CN" sz="1600" kern="100" dirty="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CN" sz="1600" kern="100" dirty="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CN" sz="1600" kern="100" dirty="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</a:tr>
              <a:tr h="254885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 dirty="0">
                          <a:effectLst/>
                        </a:rPr>
                        <a:t>……</a:t>
                      </a:r>
                      <a:endParaRPr lang="zh-CN" sz="1600" kern="100" dirty="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CN" sz="1600" kern="100" dirty="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CN" sz="1600" kern="100" dirty="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</a:tr>
              <a:tr h="254885">
                <a:tc gridSpan="2"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effectLst/>
                        </a:rPr>
                        <a:t>合</a:t>
                      </a:r>
                      <a:r>
                        <a:rPr lang="en-US" sz="1600" kern="0">
                          <a:effectLst/>
                        </a:rPr>
                        <a:t>  </a:t>
                      </a:r>
                      <a:r>
                        <a:rPr lang="zh-CN" sz="1600" kern="0">
                          <a:effectLst/>
                        </a:rPr>
                        <a:t>计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</a:tr>
              <a:tr h="1038441">
                <a:tc gridSpan="14">
                  <a:txBody>
                    <a:bodyPr/>
                    <a:lstStyle/>
                    <a:p>
                      <a:pPr algn="l" fontAlgn="ctr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</a:rPr>
                        <a:t>   </a:t>
                      </a:r>
                      <a:r>
                        <a:rPr lang="zh-CN" sz="1400" kern="0" dirty="0">
                          <a:effectLst/>
                        </a:rPr>
                        <a:t>填表说明：</a:t>
                      </a:r>
                      <a:r>
                        <a:rPr lang="en-US" sz="1400" kern="0" dirty="0">
                          <a:effectLst/>
                        </a:rPr>
                        <a:t>1</a:t>
                      </a:r>
                      <a:r>
                        <a:rPr lang="zh-CN" sz="1400" kern="0" dirty="0">
                          <a:effectLst/>
                        </a:rPr>
                        <a:t>、改革后公务交通实报实销支出和交通补贴支出，指车改后</a:t>
                      </a:r>
                      <a:r>
                        <a:rPr lang="en-US" sz="1400" kern="0" dirty="0">
                          <a:effectLst/>
                        </a:rPr>
                        <a:t>2019</a:t>
                      </a:r>
                      <a:r>
                        <a:rPr lang="zh-CN" sz="1400" kern="0" dirty="0">
                          <a:effectLst/>
                        </a:rPr>
                        <a:t>年度预测支出；</a:t>
                      </a:r>
                      <a:r>
                        <a:rPr lang="en-US" sz="1400" kern="0" dirty="0">
                          <a:effectLst/>
                        </a:rPr>
                        <a:t>2</a:t>
                      </a:r>
                      <a:r>
                        <a:rPr lang="zh-CN" sz="1400" kern="0" dirty="0">
                          <a:effectLst/>
                        </a:rPr>
                        <a:t>、保留车辆购置摊销费</a:t>
                      </a:r>
                      <a:r>
                        <a:rPr lang="en-US" sz="1400" kern="0" dirty="0">
                          <a:effectLst/>
                        </a:rPr>
                        <a:t>=</a:t>
                      </a:r>
                      <a:r>
                        <a:rPr lang="zh-CN" sz="1400" kern="0" dirty="0">
                          <a:effectLst/>
                        </a:rPr>
                        <a:t>改革后保留车辆数×每台车原购置价格÷</a:t>
                      </a:r>
                      <a:r>
                        <a:rPr lang="en-US" sz="1400" kern="0" dirty="0">
                          <a:effectLst/>
                        </a:rPr>
                        <a:t>10</a:t>
                      </a:r>
                      <a:r>
                        <a:rPr lang="zh-CN" sz="1400" kern="0" dirty="0">
                          <a:effectLst/>
                        </a:rPr>
                        <a:t>年；</a:t>
                      </a:r>
                      <a:r>
                        <a:rPr lang="en-US" sz="1400" kern="0" dirty="0">
                          <a:effectLst/>
                        </a:rPr>
                        <a:t> 3</a:t>
                      </a:r>
                      <a:r>
                        <a:rPr lang="zh-CN" sz="1400" kern="0" dirty="0">
                          <a:effectLst/>
                        </a:rPr>
                        <a:t>、保留涉改司勤人员支出</a:t>
                      </a:r>
                      <a:r>
                        <a:rPr lang="en-US" sz="1400" kern="0" dirty="0">
                          <a:effectLst/>
                        </a:rPr>
                        <a:t>=</a:t>
                      </a:r>
                      <a:r>
                        <a:rPr lang="zh-CN" sz="1400" kern="0" dirty="0">
                          <a:effectLst/>
                        </a:rPr>
                        <a:t>改革前司勤人员经费统计数÷改革前司勤人员统计数×改革后保留司勤人员测算人数 ；</a:t>
                      </a:r>
                      <a:r>
                        <a:rPr lang="en-US" sz="1400" kern="0" dirty="0">
                          <a:effectLst/>
                        </a:rPr>
                        <a:t> 4</a:t>
                      </a:r>
                      <a:r>
                        <a:rPr lang="zh-CN" sz="1400" kern="0" dirty="0">
                          <a:effectLst/>
                        </a:rPr>
                        <a:t>、节支率</a:t>
                      </a:r>
                      <a:r>
                        <a:rPr lang="en-US" sz="1400" kern="0" dirty="0">
                          <a:effectLst/>
                        </a:rPr>
                        <a:t>=(1-</a:t>
                      </a:r>
                      <a:r>
                        <a:rPr lang="zh-CN" sz="1400" kern="0" dirty="0">
                          <a:effectLst/>
                        </a:rPr>
                        <a:t>改革后公务交通总支出</a:t>
                      </a:r>
                      <a:r>
                        <a:rPr lang="en-US" sz="1400" kern="0" dirty="0">
                          <a:effectLst/>
                        </a:rPr>
                        <a:t>/</a:t>
                      </a:r>
                      <a:r>
                        <a:rPr lang="zh-CN" sz="1400" kern="0" dirty="0">
                          <a:effectLst/>
                        </a:rPr>
                        <a:t>改革前公务交通总支出）</a:t>
                      </a:r>
                      <a:r>
                        <a:rPr lang="en-US" sz="1400" kern="0" dirty="0">
                          <a:effectLst/>
                        </a:rPr>
                        <a:t>*100% </a:t>
                      </a:r>
                      <a:r>
                        <a:rPr lang="zh-CN" sz="1400" kern="0" dirty="0">
                          <a:effectLst/>
                        </a:rPr>
                        <a:t>；</a:t>
                      </a:r>
                      <a:r>
                        <a:rPr lang="en-US" sz="1400" kern="0" dirty="0">
                          <a:effectLst/>
                        </a:rPr>
                        <a:t> 5</a:t>
                      </a:r>
                      <a:r>
                        <a:rPr lang="zh-CN" sz="1400" kern="0" dirty="0">
                          <a:effectLst/>
                        </a:rPr>
                        <a:t>、合计节支率（总节支率）</a:t>
                      </a:r>
                      <a:r>
                        <a:rPr lang="en-US" sz="1400" kern="0" dirty="0">
                          <a:effectLst/>
                        </a:rPr>
                        <a:t>=(1-</a:t>
                      </a:r>
                      <a:r>
                        <a:rPr lang="zh-CN" sz="1400" kern="0" dirty="0">
                          <a:effectLst/>
                        </a:rPr>
                        <a:t>合计改革后公务交通总支出</a:t>
                      </a:r>
                      <a:r>
                        <a:rPr lang="en-US" sz="1400" kern="0" dirty="0">
                          <a:effectLst/>
                        </a:rPr>
                        <a:t>/</a:t>
                      </a:r>
                      <a:r>
                        <a:rPr lang="zh-CN" sz="1400" kern="0" dirty="0">
                          <a:effectLst/>
                        </a:rPr>
                        <a:t>合计改革前公务交通总支出）</a:t>
                      </a:r>
                      <a:r>
                        <a:rPr lang="en-US" sz="1400" kern="0" dirty="0">
                          <a:effectLst/>
                        </a:rPr>
                        <a:t>*100% </a:t>
                      </a:r>
                      <a:endParaRPr lang="zh-CN" sz="1600" kern="100" dirty="0">
                        <a:effectLst/>
                        <a:latin typeface="Calibri" panose="020F050202020403020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9053" anchor="ctr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screen"/>
          <a:stretch>
            <a:fillRect/>
          </a:stretch>
        </p:blipFill>
        <p:spPr>
          <a:xfrm>
            <a:off x="0" y="4555234"/>
            <a:ext cx="6473371" cy="2302767"/>
          </a:xfrm>
          <a:prstGeom prst="rect">
            <a:avLst/>
          </a:prstGeom>
        </p:spPr>
      </p:pic>
      <p:sp>
        <p:nvSpPr>
          <p:cNvPr id="5" name="流程图: 过程 4"/>
          <p:cNvSpPr/>
          <p:nvPr/>
        </p:nvSpPr>
        <p:spPr>
          <a:xfrm>
            <a:off x="0" y="6429831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流程图: 过程 5"/>
          <p:cNvSpPr/>
          <p:nvPr/>
        </p:nvSpPr>
        <p:spPr>
          <a:xfrm>
            <a:off x="0" y="0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798286" y="677243"/>
            <a:ext cx="5897482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改革实施方案</a:t>
            </a:r>
            <a:r>
              <a:rPr lang="en-US" altLang="zh-CN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报送程序</a:t>
            </a:r>
            <a:endParaRPr lang="zh-CN" altLang="en-US" sz="32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267608" y="744658"/>
            <a:ext cx="460829" cy="449943"/>
            <a:chOff x="5355771" y="2077796"/>
            <a:chExt cx="460829" cy="449943"/>
          </a:xfrm>
        </p:grpSpPr>
        <p:sp>
          <p:nvSpPr>
            <p:cNvPr id="9" name="矩形 8"/>
            <p:cNvSpPr/>
            <p:nvPr/>
          </p:nvSpPr>
          <p:spPr>
            <a:xfrm>
              <a:off x="5355771" y="2077796"/>
              <a:ext cx="284843" cy="449943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/>
            <p:cNvSpPr/>
            <p:nvPr/>
          </p:nvSpPr>
          <p:spPr>
            <a:xfrm>
              <a:off x="5716814" y="2077796"/>
              <a:ext cx="99786" cy="449943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矩形 1"/>
          <p:cNvSpPr/>
          <p:nvPr/>
        </p:nvSpPr>
        <p:spPr>
          <a:xfrm>
            <a:off x="1145457" y="1438077"/>
            <a:ext cx="9694607" cy="3538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一、</a:t>
            </a:r>
            <a:r>
              <a:rPr lang="zh-CN" altLang="zh-CN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各参改单位编制改革实施方案，报主管厅（委、办、局）审核（附件</a:t>
            </a:r>
            <a:r>
              <a:rPr lang="en-US" altLang="zh-CN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zh-CN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）。完成审核后，主管厅（委、办、局）编制《湖南省ⅩⅩⅩ厅（委、办、局）所属事业公务用车制度改革实施方案》及汇总报表，报省机关事务管理局、省财政厅联合核定各参改单位保留车辆编制后（办公点设</a:t>
            </a:r>
            <a:r>
              <a:rPr lang="zh-CN" altLang="zh-CN" sz="32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省机关事务管理局）</a:t>
            </a:r>
            <a:r>
              <a:rPr lang="zh-CN" altLang="zh-CN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，报省车改办（省发改委）备案。</a:t>
            </a:r>
            <a:endParaRPr lang="zh-CN" altLang="zh-CN" sz="3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screen"/>
          <a:stretch>
            <a:fillRect/>
          </a:stretch>
        </p:blipFill>
        <p:spPr>
          <a:xfrm>
            <a:off x="0" y="4555234"/>
            <a:ext cx="6473371" cy="2302767"/>
          </a:xfrm>
          <a:prstGeom prst="rect">
            <a:avLst/>
          </a:prstGeom>
        </p:spPr>
      </p:pic>
      <p:sp>
        <p:nvSpPr>
          <p:cNvPr id="5" name="流程图: 过程 4"/>
          <p:cNvSpPr/>
          <p:nvPr/>
        </p:nvSpPr>
        <p:spPr>
          <a:xfrm>
            <a:off x="0" y="6429831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流程图: 过程 5"/>
          <p:cNvSpPr/>
          <p:nvPr/>
        </p:nvSpPr>
        <p:spPr>
          <a:xfrm>
            <a:off x="0" y="0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798286" y="677243"/>
            <a:ext cx="5897482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改革实施方案</a:t>
            </a:r>
            <a:r>
              <a:rPr lang="en-US" altLang="zh-CN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报送程序</a:t>
            </a:r>
            <a:endParaRPr lang="zh-CN" altLang="en-US" sz="32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267608" y="744658"/>
            <a:ext cx="460829" cy="449943"/>
            <a:chOff x="5355771" y="2077796"/>
            <a:chExt cx="460829" cy="449943"/>
          </a:xfrm>
        </p:grpSpPr>
        <p:sp>
          <p:nvSpPr>
            <p:cNvPr id="9" name="矩形 8"/>
            <p:cNvSpPr/>
            <p:nvPr/>
          </p:nvSpPr>
          <p:spPr>
            <a:xfrm>
              <a:off x="5355771" y="2077796"/>
              <a:ext cx="284843" cy="449943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/>
            <p:cNvSpPr/>
            <p:nvPr/>
          </p:nvSpPr>
          <p:spPr>
            <a:xfrm>
              <a:off x="5716814" y="2077796"/>
              <a:ext cx="99786" cy="449943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矩形 1"/>
          <p:cNvSpPr/>
          <p:nvPr/>
        </p:nvSpPr>
        <p:spPr>
          <a:xfrm>
            <a:off x="1145457" y="1438077"/>
            <a:ext cx="9694607" cy="4399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二、</a:t>
            </a:r>
            <a:r>
              <a:rPr lang="zh-CN" altLang="zh-CN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《改革实施方案》经省车改办备案后，主管厅（委、办、局）对所属事业单位车改方案下达批复（附件</a:t>
            </a:r>
            <a:r>
              <a:rPr lang="en-US" altLang="zh-CN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zh-CN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）。</a:t>
            </a:r>
            <a:endParaRPr lang="en-US" altLang="zh-CN" sz="3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/>
            <a:endParaRPr lang="zh-CN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三、</a:t>
            </a:r>
            <a:r>
              <a:rPr lang="zh-CN" altLang="zh-CN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三家正厅级事业单位机关本级《改革实施方案》参照省直党政机关公车改革方案报送程序报送，由省车改办审核批复；三家正厅级事业单位有直属事业单位的，应按照上述规定要求另行制定《改革实施方案》报省车改办备案。</a:t>
            </a:r>
            <a:endParaRPr lang="zh-CN" altLang="en-US" sz="3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screen"/>
          <a:stretch>
            <a:fillRect/>
          </a:stretch>
        </p:blipFill>
        <p:spPr>
          <a:xfrm>
            <a:off x="0" y="4555234"/>
            <a:ext cx="6473371" cy="2302767"/>
          </a:xfrm>
          <a:prstGeom prst="rect">
            <a:avLst/>
          </a:prstGeom>
        </p:spPr>
      </p:pic>
      <p:sp>
        <p:nvSpPr>
          <p:cNvPr id="5" name="流程图: 过程 4"/>
          <p:cNvSpPr/>
          <p:nvPr/>
        </p:nvSpPr>
        <p:spPr>
          <a:xfrm>
            <a:off x="0" y="6429831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流程图: 过程 5"/>
          <p:cNvSpPr/>
          <p:nvPr/>
        </p:nvSpPr>
        <p:spPr>
          <a:xfrm>
            <a:off x="0" y="0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798286" y="677243"/>
            <a:ext cx="5897482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改革实施方案</a:t>
            </a:r>
            <a:r>
              <a:rPr lang="en-US" altLang="zh-CN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报送程序</a:t>
            </a:r>
            <a:endParaRPr lang="zh-CN" altLang="en-US" sz="32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267608" y="744658"/>
            <a:ext cx="460829" cy="449943"/>
            <a:chOff x="5355771" y="2077796"/>
            <a:chExt cx="460829" cy="449943"/>
          </a:xfrm>
        </p:grpSpPr>
        <p:sp>
          <p:nvSpPr>
            <p:cNvPr id="9" name="矩形 8"/>
            <p:cNvSpPr/>
            <p:nvPr/>
          </p:nvSpPr>
          <p:spPr>
            <a:xfrm>
              <a:off x="5355771" y="2077796"/>
              <a:ext cx="284843" cy="449943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/>
            <p:cNvSpPr/>
            <p:nvPr/>
          </p:nvSpPr>
          <p:spPr>
            <a:xfrm>
              <a:off x="5716814" y="2077796"/>
              <a:ext cx="99786" cy="449943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1106314" y="1355280"/>
          <a:ext cx="10869376" cy="52886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39421"/>
                <a:gridCol w="9529955"/>
              </a:tblGrid>
              <a:tr h="492482">
                <a:tc gridSpan="2"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800" kern="0" dirty="0">
                          <a:effectLst/>
                        </a:rPr>
                        <a:t>附件</a:t>
                      </a:r>
                      <a:r>
                        <a:rPr lang="en-US" sz="1800" kern="0" dirty="0">
                          <a:effectLst/>
                        </a:rPr>
                        <a:t>2</a:t>
                      </a:r>
                      <a:r>
                        <a:rPr lang="zh-CN" sz="1800" kern="0" dirty="0">
                          <a:effectLst/>
                        </a:rPr>
                        <a:t>：</a:t>
                      </a:r>
                      <a:r>
                        <a:rPr lang="en-US" sz="1800" kern="0" dirty="0">
                          <a:effectLst/>
                        </a:rPr>
                        <a:t>   </a:t>
                      </a:r>
                      <a:r>
                        <a:rPr lang="zh-CN" sz="1800" u="none" strike="noStrike" kern="100" dirty="0">
                          <a:effectLst/>
                        </a:rPr>
                        <a:t>湖南省省直事业单位车改资料审核表</a:t>
                      </a:r>
                      <a:r>
                        <a:rPr lang="en-US" sz="1800" u="none" strike="noStrike" kern="100" dirty="0">
                          <a:effectLst/>
                        </a:rPr>
                        <a:t>         </a:t>
                      </a:r>
                      <a:endParaRPr lang="en-US" sz="1800" u="none" strike="noStrike" kern="100" dirty="0">
                        <a:effectLst/>
                      </a:endParaRPr>
                    </a:p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200" u="none" strike="noStrike" kern="100" dirty="0">
                          <a:effectLst/>
                        </a:rPr>
                        <a:t>（主管厅（委、办、局）及所属事业单位使用）</a:t>
                      </a:r>
                      <a:endParaRPr lang="zh-CN" sz="12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4786" marR="4786" marT="4786" marB="4786" anchor="ctr"/>
                </a:tc>
                <a:tc hMerge="1">
                  <a:tcPr/>
                </a:tc>
              </a:tr>
              <a:tr h="235568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400" kern="0">
                          <a:effectLst/>
                        </a:rPr>
                        <a:t>参改单位</a:t>
                      </a:r>
                      <a:endParaRPr lang="zh-CN" sz="14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4786" marR="4786" marT="4786" marB="4786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 </a:t>
                      </a:r>
                      <a:endParaRPr lang="zh-CN" sz="14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4786" marR="4786" marT="4786" marB="4786" anchor="ctr"/>
                </a:tc>
              </a:tr>
              <a:tr h="2036106">
                <a:tc rowSpan="2"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br>
                        <a:rPr lang="en-US" sz="1400" kern="0">
                          <a:effectLst/>
                        </a:rPr>
                      </a:br>
                      <a:r>
                        <a:rPr lang="zh-CN" sz="1400" kern="0">
                          <a:effectLst/>
                        </a:rPr>
                        <a:t>初审 </a:t>
                      </a:r>
                      <a:endParaRPr lang="zh-CN" sz="14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4786" marR="4786" marT="4786" marB="4786" anchor="ctr"/>
                </a:tc>
                <a:tc>
                  <a:txBody>
                    <a:bodyPr/>
                    <a:lstStyle/>
                    <a:p>
                      <a:pPr algn="l" fontAlgn="ctr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effectLst/>
                        </a:rPr>
                        <a:t>一</a:t>
                      </a:r>
                      <a:r>
                        <a:rPr lang="en-US" sz="1400" kern="0" dirty="0">
                          <a:effectLst/>
                        </a:rPr>
                        <a:t>.</a:t>
                      </a:r>
                      <a:r>
                        <a:rPr lang="zh-CN" sz="1400" kern="0" dirty="0">
                          <a:effectLst/>
                        </a:rPr>
                        <a:t>资料审核：</a:t>
                      </a:r>
                      <a:br>
                        <a:rPr lang="en-US" sz="1400" u="none" strike="noStrike" kern="100" dirty="0">
                          <a:effectLst/>
                        </a:rPr>
                      </a:br>
                      <a:r>
                        <a:rPr lang="en-US" sz="1400" u="none" strike="noStrike" kern="100" dirty="0">
                          <a:effectLst/>
                        </a:rPr>
                        <a:t>      □</a:t>
                      </a:r>
                      <a:r>
                        <a:rPr lang="zh-CN" sz="1400" u="none" strike="noStrike" kern="100" dirty="0">
                          <a:effectLst/>
                        </a:rPr>
                        <a:t>单位车改方案</a:t>
                      </a:r>
                      <a:r>
                        <a:rPr lang="en-US" sz="1400" u="none" strike="noStrike" kern="100" dirty="0">
                          <a:effectLst/>
                        </a:rPr>
                        <a:t>       □</a:t>
                      </a:r>
                      <a:r>
                        <a:rPr lang="zh-CN" sz="1400" u="none" strike="noStrike" kern="100" dirty="0">
                          <a:effectLst/>
                        </a:rPr>
                        <a:t>填报表格</a:t>
                      </a:r>
                      <a:r>
                        <a:rPr lang="en-US" sz="1400" u="none" strike="noStrike" kern="100" dirty="0">
                          <a:effectLst/>
                        </a:rPr>
                        <a:t>    □</a:t>
                      </a:r>
                      <a:r>
                        <a:rPr lang="zh-CN" sz="1400" u="none" strike="noStrike" kern="100" dirty="0">
                          <a:effectLst/>
                        </a:rPr>
                        <a:t>节支率测算说明</a:t>
                      </a:r>
                      <a:br>
                        <a:rPr lang="en-US" sz="1400" u="none" strike="noStrike" kern="100" dirty="0">
                          <a:effectLst/>
                        </a:rPr>
                      </a:br>
                      <a:r>
                        <a:rPr lang="en-US" sz="1400" u="none" strike="noStrike" kern="100" dirty="0">
                          <a:effectLst/>
                        </a:rPr>
                        <a:t>      □</a:t>
                      </a:r>
                      <a:r>
                        <a:rPr lang="zh-CN" sz="1400" u="none" strike="noStrike" kern="100" dirty="0">
                          <a:effectLst/>
                        </a:rPr>
                        <a:t>司勤人员处置意见</a:t>
                      </a:r>
                      <a:r>
                        <a:rPr lang="en-US" sz="1400" u="none" strike="noStrike" kern="100" dirty="0">
                          <a:effectLst/>
                        </a:rPr>
                        <a:t>   </a:t>
                      </a:r>
                      <a:br>
                        <a:rPr lang="en-US" sz="1400" u="none" strike="noStrike" kern="100" dirty="0">
                          <a:effectLst/>
                        </a:rPr>
                      </a:br>
                      <a:r>
                        <a:rPr lang="zh-CN" sz="1400" u="none" strike="noStrike" kern="100" dirty="0">
                          <a:effectLst/>
                        </a:rPr>
                        <a:t>二</a:t>
                      </a:r>
                      <a:r>
                        <a:rPr lang="en-US" sz="1400" u="none" strike="noStrike" kern="100" dirty="0">
                          <a:effectLst/>
                        </a:rPr>
                        <a:t>.</a:t>
                      </a:r>
                      <a:r>
                        <a:rPr lang="zh-CN" sz="1400" u="none" strike="noStrike" kern="100" dirty="0">
                          <a:effectLst/>
                        </a:rPr>
                        <a:t>数据审核：</a:t>
                      </a:r>
                      <a:br>
                        <a:rPr lang="en-US" sz="1400" u="none" strike="noStrike" kern="100" dirty="0">
                          <a:effectLst/>
                        </a:rPr>
                      </a:br>
                      <a:r>
                        <a:rPr lang="en-US" sz="1400" u="none" strike="noStrike" kern="100" dirty="0">
                          <a:effectLst/>
                        </a:rPr>
                        <a:t>     1.</a:t>
                      </a:r>
                      <a:r>
                        <a:rPr lang="zh-CN" sz="1400" u="none" strike="noStrike" kern="100" dirty="0">
                          <a:effectLst/>
                        </a:rPr>
                        <a:t>改革前（</a:t>
                      </a:r>
                      <a:r>
                        <a:rPr lang="en-US" sz="1400" u="none" strike="noStrike" kern="100" dirty="0">
                          <a:effectLst/>
                        </a:rPr>
                        <a:t>2015-2017</a:t>
                      </a:r>
                      <a:r>
                        <a:rPr lang="zh-CN" sz="1400" u="none" strike="noStrike" kern="100" dirty="0">
                          <a:effectLst/>
                        </a:rPr>
                        <a:t>年平均）交通费用总支出</a:t>
                      </a:r>
                      <a:r>
                        <a:rPr lang="en-US" sz="1400" u="none" strike="noStrike" kern="100" dirty="0">
                          <a:effectLst/>
                        </a:rPr>
                        <a:t>      </a:t>
                      </a:r>
                      <a:r>
                        <a:rPr lang="zh-CN" sz="1400" u="none" strike="noStrike" kern="100" dirty="0">
                          <a:effectLst/>
                        </a:rPr>
                        <a:t>万元；改革后交通费用总支出</a:t>
                      </a:r>
                      <a:r>
                        <a:rPr lang="en-US" sz="1400" u="none" strike="noStrike" kern="100" dirty="0">
                          <a:effectLst/>
                        </a:rPr>
                        <a:t>         </a:t>
                      </a:r>
                      <a:r>
                        <a:rPr lang="zh-CN" sz="1400" u="none" strike="noStrike" kern="100" dirty="0">
                          <a:effectLst/>
                        </a:rPr>
                        <a:t>万元</a:t>
                      </a:r>
                      <a:r>
                        <a:rPr lang="en-US" sz="1400" u="none" strike="noStrike" kern="100" dirty="0">
                          <a:effectLst/>
                        </a:rPr>
                        <a:t>;</a:t>
                      </a:r>
                      <a:br>
                        <a:rPr lang="en-US" sz="1400" u="none" strike="noStrike" kern="100" dirty="0">
                          <a:effectLst/>
                        </a:rPr>
                      </a:br>
                      <a:r>
                        <a:rPr lang="en-US" sz="1400" u="none" strike="noStrike" kern="100" dirty="0">
                          <a:effectLst/>
                        </a:rPr>
                        <a:t>     2.</a:t>
                      </a:r>
                      <a:r>
                        <a:rPr lang="zh-CN" sz="1400" u="none" strike="noStrike" kern="100" dirty="0">
                          <a:effectLst/>
                        </a:rPr>
                        <a:t>改革前一般公务用车共计</a:t>
                      </a:r>
                      <a:r>
                        <a:rPr lang="en-US" sz="1400" u="none" strike="noStrike" kern="100" dirty="0">
                          <a:effectLst/>
                        </a:rPr>
                        <a:t>     </a:t>
                      </a:r>
                      <a:r>
                        <a:rPr lang="zh-CN" sz="1400" u="none" strike="noStrike" kern="100" dirty="0">
                          <a:effectLst/>
                        </a:rPr>
                        <a:t>辆，改革后保留业务用车</a:t>
                      </a:r>
                      <a:r>
                        <a:rPr lang="en-US" sz="1400" u="none" strike="noStrike" kern="100" dirty="0">
                          <a:effectLst/>
                        </a:rPr>
                        <a:t>       </a:t>
                      </a:r>
                      <a:r>
                        <a:rPr lang="zh-CN" sz="1400" u="none" strike="noStrike" kern="100" dirty="0">
                          <a:effectLst/>
                        </a:rPr>
                        <a:t>辆，特种专业技术用车</a:t>
                      </a:r>
                      <a:r>
                        <a:rPr lang="en-US" sz="1400" u="none" strike="noStrike" kern="100" dirty="0">
                          <a:effectLst/>
                        </a:rPr>
                        <a:t>    </a:t>
                      </a:r>
                      <a:r>
                        <a:rPr lang="zh-CN" sz="1400" u="none" strike="noStrike" kern="100" dirty="0">
                          <a:effectLst/>
                        </a:rPr>
                        <a:t>辆，离退休干部用车</a:t>
                      </a:r>
                      <a:r>
                        <a:rPr lang="en-US" sz="1400" u="none" strike="noStrike" kern="100" dirty="0">
                          <a:effectLst/>
                        </a:rPr>
                        <a:t>    </a:t>
                      </a:r>
                      <a:r>
                        <a:rPr lang="zh-CN" sz="1400" u="none" strike="noStrike" kern="100" dirty="0">
                          <a:effectLst/>
                        </a:rPr>
                        <a:t>辆，实物保障用车</a:t>
                      </a:r>
                      <a:r>
                        <a:rPr lang="en-US" sz="1400" u="none" strike="noStrike" kern="100" dirty="0">
                          <a:effectLst/>
                        </a:rPr>
                        <a:t>       </a:t>
                      </a:r>
                      <a:r>
                        <a:rPr lang="zh-CN" sz="1400" u="none" strike="noStrike" kern="100" dirty="0">
                          <a:effectLst/>
                        </a:rPr>
                        <a:t>辆；取消车辆</a:t>
                      </a:r>
                      <a:r>
                        <a:rPr lang="en-US" sz="1400" u="none" strike="noStrike" kern="100" dirty="0">
                          <a:effectLst/>
                        </a:rPr>
                        <a:t>       </a:t>
                      </a:r>
                      <a:r>
                        <a:rPr lang="zh-CN" sz="1400" u="none" strike="noStrike" kern="100" dirty="0">
                          <a:effectLst/>
                        </a:rPr>
                        <a:t>辆</a:t>
                      </a:r>
                      <a:r>
                        <a:rPr lang="en-US" sz="1400" u="none" strike="noStrike" kern="100" dirty="0">
                          <a:effectLst/>
                        </a:rPr>
                        <a:t>; </a:t>
                      </a:r>
                      <a:br>
                        <a:rPr lang="en-US" sz="1400" u="none" strike="noStrike" kern="100" dirty="0">
                          <a:effectLst/>
                        </a:rPr>
                      </a:br>
                      <a:r>
                        <a:rPr lang="en-US" sz="1400" u="none" strike="noStrike" kern="100" dirty="0">
                          <a:effectLst/>
                        </a:rPr>
                        <a:t>     3.</a:t>
                      </a:r>
                      <a:r>
                        <a:rPr lang="zh-CN" sz="1400" u="none" strike="noStrike" kern="100" dirty="0">
                          <a:effectLst/>
                        </a:rPr>
                        <a:t>司勤人员：改革前</a:t>
                      </a:r>
                      <a:r>
                        <a:rPr lang="en-US" sz="1400" u="none" strike="noStrike" kern="100" dirty="0">
                          <a:effectLst/>
                        </a:rPr>
                        <a:t>     </a:t>
                      </a:r>
                      <a:r>
                        <a:rPr lang="zh-CN" sz="1400" u="none" strike="noStrike" kern="100" dirty="0">
                          <a:effectLst/>
                        </a:rPr>
                        <a:t>人，保留</a:t>
                      </a:r>
                      <a:r>
                        <a:rPr lang="en-US" sz="1400" u="none" strike="noStrike" kern="100" dirty="0">
                          <a:effectLst/>
                        </a:rPr>
                        <a:t>     </a:t>
                      </a:r>
                      <a:r>
                        <a:rPr lang="zh-CN" sz="1400" u="none" strike="noStrike" kern="100" dirty="0">
                          <a:effectLst/>
                        </a:rPr>
                        <a:t>人，应安置</a:t>
                      </a:r>
                      <a:r>
                        <a:rPr lang="en-US" sz="1400" u="none" strike="noStrike" kern="100" dirty="0">
                          <a:effectLst/>
                        </a:rPr>
                        <a:t>    </a:t>
                      </a:r>
                      <a:r>
                        <a:rPr lang="zh-CN" sz="1400" u="none" strike="noStrike" kern="100" dirty="0">
                          <a:effectLst/>
                        </a:rPr>
                        <a:t>人；</a:t>
                      </a:r>
                      <a:br>
                        <a:rPr lang="en-US" sz="1400" u="none" strike="noStrike" kern="100" dirty="0">
                          <a:effectLst/>
                        </a:rPr>
                      </a:br>
                      <a:r>
                        <a:rPr lang="en-US" sz="1400" u="none" strike="noStrike" kern="100" dirty="0">
                          <a:effectLst/>
                        </a:rPr>
                        <a:t>     4.</a:t>
                      </a:r>
                      <a:r>
                        <a:rPr lang="zh-CN" sz="1400" u="none" strike="noStrike" kern="100" dirty="0">
                          <a:effectLst/>
                        </a:rPr>
                        <a:t>实物保障用车</a:t>
                      </a:r>
                      <a:r>
                        <a:rPr lang="en-US" sz="1400" u="none" strike="noStrike" kern="100" dirty="0">
                          <a:effectLst/>
                        </a:rPr>
                        <a:t>    </a:t>
                      </a:r>
                      <a:r>
                        <a:rPr lang="zh-CN" sz="1400" u="none" strike="noStrike" kern="100" dirty="0">
                          <a:effectLst/>
                        </a:rPr>
                        <a:t>人，审核具体岗位、人员名单。</a:t>
                      </a:r>
                      <a:r>
                        <a:rPr lang="en-US" sz="1400" u="none" strike="noStrike" kern="100" dirty="0">
                          <a:effectLst/>
                        </a:rPr>
                        <a:t>                                                                              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4786" marR="4786" marT="4786" marB="4786" anchor="ctr"/>
                </a:tc>
              </a:tr>
              <a:tr h="235211">
                <a:tc vMerge="1"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</a:rPr>
                        <a:t>     </a:t>
                      </a:r>
                      <a:r>
                        <a:rPr lang="zh-CN" sz="1400" kern="0" dirty="0">
                          <a:effectLst/>
                        </a:rPr>
                        <a:t>参改单位填报人员</a:t>
                      </a:r>
                      <a:r>
                        <a:rPr lang="en-US" sz="1400" kern="0" dirty="0">
                          <a:effectLst/>
                        </a:rPr>
                        <a:t>:          </a:t>
                      </a:r>
                      <a:r>
                        <a:rPr lang="zh-CN" sz="1400" kern="0" dirty="0">
                          <a:effectLst/>
                        </a:rPr>
                        <a:t>时间</a:t>
                      </a:r>
                      <a:r>
                        <a:rPr lang="en-US" sz="1400" kern="0" dirty="0">
                          <a:effectLst/>
                        </a:rPr>
                        <a:t>: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4786" marR="4786" marT="4786" marB="4786" anchor="ctr"/>
                </a:tc>
              </a:tr>
              <a:tr h="301166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400" kern="0">
                          <a:effectLst/>
                        </a:rPr>
                        <a:t>初审</a:t>
                      </a:r>
                      <a:endParaRPr lang="zh-CN" sz="14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4786" marR="4786" marT="4786" marB="4786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effectLst/>
                        </a:rPr>
                        <a:t>参改单位主要负责人签名：</a:t>
                      </a:r>
                      <a:r>
                        <a:rPr lang="en-US" sz="1400" kern="0" dirty="0">
                          <a:effectLst/>
                        </a:rPr>
                        <a:t>         </a:t>
                      </a:r>
                      <a:r>
                        <a:rPr lang="zh-CN" sz="1400" kern="0" dirty="0">
                          <a:effectLst/>
                        </a:rPr>
                        <a:t>时间：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4786" marR="4786" marT="4786" marB="4786" anchor="b"/>
                </a:tc>
              </a:tr>
              <a:tr h="919282">
                <a:tc rowSpan="2"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400" kern="0">
                          <a:effectLst/>
                        </a:rPr>
                        <a:t>复核</a:t>
                      </a:r>
                      <a:endParaRPr lang="zh-CN" sz="14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4786" marR="4786" marT="4786" marB="4786" anchor="ctr"/>
                </a:tc>
                <a:tc>
                  <a:txBody>
                    <a:bodyPr/>
                    <a:lstStyle/>
                    <a:p>
                      <a:pPr algn="l" fontAlgn="t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</a:rPr>
                        <a:t>     1</a:t>
                      </a:r>
                      <a:r>
                        <a:rPr lang="zh-CN" sz="1400" kern="0" dirty="0">
                          <a:effectLst/>
                        </a:rPr>
                        <a:t>、经审核，单位改革前总支出</a:t>
                      </a:r>
                      <a:r>
                        <a:rPr lang="en-US" sz="1400" kern="0" dirty="0">
                          <a:effectLst/>
                        </a:rPr>
                        <a:t>        </a:t>
                      </a:r>
                      <a:r>
                        <a:rPr lang="zh-CN" sz="1400" kern="0" dirty="0">
                          <a:effectLst/>
                        </a:rPr>
                        <a:t>万元，改革后总支出</a:t>
                      </a:r>
                      <a:r>
                        <a:rPr lang="en-US" sz="1400" kern="0" dirty="0">
                          <a:effectLst/>
                        </a:rPr>
                        <a:t>         </a:t>
                      </a:r>
                      <a:r>
                        <a:rPr lang="zh-CN" sz="1400" kern="0" dirty="0">
                          <a:effectLst/>
                        </a:rPr>
                        <a:t>万元，该单位节支率为</a:t>
                      </a:r>
                      <a:r>
                        <a:rPr lang="en-US" sz="1400" kern="0" dirty="0">
                          <a:effectLst/>
                        </a:rPr>
                        <a:t>       %;</a:t>
                      </a:r>
                      <a:br>
                        <a:rPr lang="en-US" sz="1400" kern="0" dirty="0">
                          <a:effectLst/>
                        </a:rPr>
                      </a:br>
                      <a:r>
                        <a:rPr lang="en-US" sz="1400" kern="0" dirty="0">
                          <a:effectLst/>
                        </a:rPr>
                        <a:t>     2</a:t>
                      </a:r>
                      <a:r>
                        <a:rPr lang="zh-CN" sz="1400" kern="0" dirty="0">
                          <a:effectLst/>
                        </a:rPr>
                        <a:t>、 改革前，该单位公务用车共计</a:t>
                      </a:r>
                      <a:r>
                        <a:rPr lang="en-US" sz="1400" kern="0" dirty="0">
                          <a:effectLst/>
                        </a:rPr>
                        <a:t>        </a:t>
                      </a:r>
                      <a:r>
                        <a:rPr lang="zh-CN" sz="1400" kern="0" dirty="0">
                          <a:effectLst/>
                        </a:rPr>
                        <a:t>辆，改革后保留业务用车（生产经营用车）</a:t>
                      </a:r>
                      <a:r>
                        <a:rPr lang="en-US" sz="1400" kern="0" dirty="0">
                          <a:effectLst/>
                        </a:rPr>
                        <a:t>         </a:t>
                      </a:r>
                      <a:r>
                        <a:rPr lang="zh-CN" sz="1400" kern="0" dirty="0">
                          <a:effectLst/>
                        </a:rPr>
                        <a:t>辆，特种专业技术用车</a:t>
                      </a:r>
                      <a:r>
                        <a:rPr lang="en-US" sz="1400" kern="0" dirty="0">
                          <a:effectLst/>
                        </a:rPr>
                        <a:t>        </a:t>
                      </a:r>
                      <a:r>
                        <a:rPr lang="zh-CN" sz="1400" kern="0" dirty="0">
                          <a:effectLst/>
                        </a:rPr>
                        <a:t>辆，离退休干部用车</a:t>
                      </a:r>
                      <a:r>
                        <a:rPr lang="en-US" sz="1400" kern="0" dirty="0">
                          <a:effectLst/>
                        </a:rPr>
                        <a:t>    </a:t>
                      </a:r>
                      <a:r>
                        <a:rPr lang="zh-CN" sz="1400" kern="0" dirty="0">
                          <a:effectLst/>
                        </a:rPr>
                        <a:t>辆，实物保障用车</a:t>
                      </a:r>
                      <a:r>
                        <a:rPr lang="en-US" sz="1400" kern="0" dirty="0">
                          <a:effectLst/>
                        </a:rPr>
                        <a:t>       </a:t>
                      </a:r>
                      <a:r>
                        <a:rPr lang="zh-CN" sz="1400" kern="0" dirty="0">
                          <a:effectLst/>
                        </a:rPr>
                        <a:t>辆；取消车辆</a:t>
                      </a:r>
                      <a:r>
                        <a:rPr lang="en-US" sz="1400" kern="0" dirty="0">
                          <a:effectLst/>
                        </a:rPr>
                        <a:t>        </a:t>
                      </a:r>
                      <a:r>
                        <a:rPr lang="zh-CN" sz="1400" kern="0" dirty="0">
                          <a:effectLst/>
                        </a:rPr>
                        <a:t>辆</a:t>
                      </a:r>
                      <a:r>
                        <a:rPr lang="en-US" sz="1400" kern="0" dirty="0">
                          <a:effectLst/>
                        </a:rPr>
                        <a:t>;                                 </a:t>
                      </a:r>
                      <a:br>
                        <a:rPr lang="en-US" sz="1400" kern="0" dirty="0">
                          <a:effectLst/>
                        </a:rPr>
                      </a:br>
                      <a:r>
                        <a:rPr lang="en-US" sz="1400" kern="0" dirty="0">
                          <a:effectLst/>
                        </a:rPr>
                        <a:t>     3</a:t>
                      </a:r>
                      <a:r>
                        <a:rPr lang="zh-CN" sz="1400" kern="0" dirty="0">
                          <a:effectLst/>
                        </a:rPr>
                        <a:t>、经审核，该单位实物保障用车</a:t>
                      </a:r>
                      <a:r>
                        <a:rPr lang="en-US" sz="1400" kern="0" dirty="0">
                          <a:effectLst/>
                        </a:rPr>
                        <a:t>    </a:t>
                      </a:r>
                      <a:r>
                        <a:rPr lang="zh-CN" sz="1400" kern="0" dirty="0">
                          <a:effectLst/>
                        </a:rPr>
                        <a:t>人</a:t>
                      </a:r>
                      <a:r>
                        <a:rPr lang="en-US" sz="1400" kern="0" dirty="0">
                          <a:effectLst/>
                        </a:rPr>
                        <a:t>;</a:t>
                      </a:r>
                      <a:r>
                        <a:rPr lang="zh-CN" sz="1400" kern="0" dirty="0">
                          <a:effectLst/>
                        </a:rPr>
                        <a:t>岗位</a:t>
                      </a:r>
                      <a:r>
                        <a:rPr lang="en-US" sz="1400" kern="0" dirty="0">
                          <a:effectLst/>
                        </a:rPr>
                        <a:t>1       </a:t>
                      </a:r>
                      <a:r>
                        <a:rPr lang="zh-CN" sz="1400" kern="0" dirty="0">
                          <a:effectLst/>
                        </a:rPr>
                        <a:t>姓名</a:t>
                      </a:r>
                      <a:r>
                        <a:rPr lang="en-US" sz="1400" kern="0" dirty="0">
                          <a:effectLst/>
                        </a:rPr>
                        <a:t>1            ;</a:t>
                      </a:r>
                      <a:r>
                        <a:rPr lang="zh-CN" sz="1400" kern="0" dirty="0">
                          <a:effectLst/>
                        </a:rPr>
                        <a:t>岗位</a:t>
                      </a:r>
                      <a:r>
                        <a:rPr lang="en-US" sz="1400" kern="0" dirty="0">
                          <a:effectLst/>
                        </a:rPr>
                        <a:t>2         </a:t>
                      </a:r>
                      <a:r>
                        <a:rPr lang="zh-CN" sz="1400" kern="0" dirty="0">
                          <a:effectLst/>
                        </a:rPr>
                        <a:t>姓名</a:t>
                      </a:r>
                      <a:r>
                        <a:rPr lang="en-US" sz="1400" kern="0" dirty="0">
                          <a:effectLst/>
                        </a:rPr>
                        <a:t>2         </a:t>
                      </a:r>
                      <a:r>
                        <a:rPr lang="zh-CN" sz="1400" kern="0" dirty="0">
                          <a:effectLst/>
                        </a:rPr>
                        <a:t>。</a:t>
                      </a:r>
                      <a:r>
                        <a:rPr lang="en-US" sz="1400" kern="0" dirty="0">
                          <a:effectLst/>
                        </a:rPr>
                        <a:t>                 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4786" marR="4786" marT="4786" marB="4786"/>
                </a:tc>
              </a:tr>
              <a:tr h="450062">
                <a:tc vMerge="1">
                  <a:tcPr/>
                </a:tc>
                <a:tc>
                  <a:txBody>
                    <a:bodyPr/>
                    <a:lstStyle/>
                    <a:p>
                      <a:pPr algn="l" fontAlgn="b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effectLst/>
                        </a:rPr>
                        <a:t>主管厅（委、办、局）车改办负责人签名：</a:t>
                      </a:r>
                      <a:r>
                        <a:rPr lang="en-US" sz="1400" kern="0" dirty="0">
                          <a:effectLst/>
                        </a:rPr>
                        <a:t>           </a:t>
                      </a:r>
                      <a:r>
                        <a:rPr lang="zh-CN" sz="1400" kern="0" dirty="0">
                          <a:effectLst/>
                        </a:rPr>
                        <a:t>时间：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4786" marR="4786" marT="4786" marB="4786" anchor="b"/>
                </a:tc>
              </a:tr>
              <a:tr h="618758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400" kern="0">
                          <a:effectLst/>
                        </a:rPr>
                        <a:t>主管厅</a:t>
                      </a:r>
                      <a:r>
                        <a:rPr lang="en-US" sz="1400" kern="0">
                          <a:effectLst/>
                        </a:rPr>
                        <a:t>(</a:t>
                      </a:r>
                      <a:r>
                        <a:rPr lang="zh-CN" sz="1400" kern="0">
                          <a:effectLst/>
                        </a:rPr>
                        <a:t>委、办、局</a:t>
                      </a:r>
                      <a:r>
                        <a:rPr lang="en-US" sz="1400" kern="0">
                          <a:effectLst/>
                        </a:rPr>
                        <a:t>)</a:t>
                      </a:r>
                      <a:r>
                        <a:rPr lang="zh-CN" sz="1400" kern="0">
                          <a:effectLst/>
                        </a:rPr>
                        <a:t>领导意见</a:t>
                      </a:r>
                      <a:endParaRPr lang="zh-CN" sz="14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4786" marR="4786" marT="4786" marB="4786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</a:rPr>
                        <a:t>              </a:t>
                      </a:r>
                      <a:br>
                        <a:rPr lang="en-US" sz="1400" kern="0" dirty="0">
                          <a:effectLst/>
                        </a:rPr>
                      </a:br>
                      <a:r>
                        <a:rPr lang="en-US" sz="1400" kern="0" dirty="0">
                          <a:effectLst/>
                        </a:rPr>
                        <a:t>  </a:t>
                      </a:r>
                      <a:r>
                        <a:rPr lang="zh-CN" sz="1400" kern="0" dirty="0">
                          <a:effectLst/>
                        </a:rPr>
                        <a:t>签名</a:t>
                      </a:r>
                      <a:r>
                        <a:rPr lang="en-US" sz="1400" kern="0" dirty="0">
                          <a:effectLst/>
                        </a:rPr>
                        <a:t>(</a:t>
                      </a:r>
                      <a:r>
                        <a:rPr lang="zh-CN" sz="1400" kern="0" dirty="0">
                          <a:effectLst/>
                        </a:rPr>
                        <a:t>盖章</a:t>
                      </a:r>
                      <a:r>
                        <a:rPr lang="en-US" sz="1400" kern="0" dirty="0">
                          <a:effectLst/>
                        </a:rPr>
                        <a:t>)</a:t>
                      </a:r>
                      <a:r>
                        <a:rPr lang="zh-CN" sz="1400" kern="0" dirty="0">
                          <a:effectLst/>
                        </a:rPr>
                        <a:t>：</a:t>
                      </a:r>
                      <a:r>
                        <a:rPr lang="en-US" sz="1400" kern="0" dirty="0">
                          <a:effectLst/>
                        </a:rPr>
                        <a:t>           </a:t>
                      </a:r>
                      <a:r>
                        <a:rPr lang="zh-CN" sz="1400" kern="0" dirty="0">
                          <a:effectLst/>
                        </a:rPr>
                        <a:t>时间：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4786" marR="4786" marT="4786" marB="4786" anchor="b"/>
                </a:tc>
              </a:tr>
            </a:tbl>
          </a:graphicData>
        </a:graphic>
      </p:graphicFrame>
    </p:spTree>
  </p:cSld>
  <p:clrMapOvr>
    <a:masterClrMapping/>
  </p:clrMapOvr>
  <p:transition spd="slow">
    <p:wip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screen"/>
          <a:stretch>
            <a:fillRect/>
          </a:stretch>
        </p:blipFill>
        <p:spPr>
          <a:xfrm>
            <a:off x="0" y="4555234"/>
            <a:ext cx="6473371" cy="2302767"/>
          </a:xfrm>
          <a:prstGeom prst="rect">
            <a:avLst/>
          </a:prstGeom>
        </p:spPr>
      </p:pic>
      <p:sp>
        <p:nvSpPr>
          <p:cNvPr id="5" name="流程图: 过程 4"/>
          <p:cNvSpPr/>
          <p:nvPr/>
        </p:nvSpPr>
        <p:spPr>
          <a:xfrm>
            <a:off x="0" y="6429831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流程图: 过程 5"/>
          <p:cNvSpPr/>
          <p:nvPr/>
        </p:nvSpPr>
        <p:spPr>
          <a:xfrm>
            <a:off x="0" y="0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798286" y="677243"/>
            <a:ext cx="5897482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改革实施方案</a:t>
            </a:r>
            <a:r>
              <a:rPr lang="en-US" altLang="zh-CN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报送程序</a:t>
            </a:r>
            <a:endParaRPr lang="zh-CN" altLang="en-US" sz="32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267608" y="744658"/>
            <a:ext cx="460829" cy="449943"/>
            <a:chOff x="5355771" y="2077796"/>
            <a:chExt cx="460829" cy="449943"/>
          </a:xfrm>
        </p:grpSpPr>
        <p:sp>
          <p:nvSpPr>
            <p:cNvPr id="9" name="矩形 8"/>
            <p:cNvSpPr/>
            <p:nvPr/>
          </p:nvSpPr>
          <p:spPr>
            <a:xfrm>
              <a:off x="5355771" y="2077796"/>
              <a:ext cx="284843" cy="449943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/>
            <p:cNvSpPr/>
            <p:nvPr/>
          </p:nvSpPr>
          <p:spPr>
            <a:xfrm>
              <a:off x="5716814" y="2077796"/>
              <a:ext cx="99786" cy="449943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矩形 1"/>
          <p:cNvSpPr/>
          <p:nvPr/>
        </p:nvSpPr>
        <p:spPr>
          <a:xfrm>
            <a:off x="1101216" y="1365238"/>
            <a:ext cx="106385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附件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endParaRPr lang="zh-CN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XX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事业单位公务用车改革工作方案批复</a:t>
            </a:r>
            <a:endParaRPr lang="zh-CN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（模板）</a:t>
            </a:r>
            <a:endParaRPr lang="zh-CN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/>
            <a:r>
              <a:rPr lang="en-US" altLang="zh-CN" dirty="0">
                <a:latin typeface="+mn-ea"/>
              </a:rPr>
              <a:t>XX</a:t>
            </a:r>
            <a:r>
              <a:rPr lang="zh-CN" altLang="zh-CN" dirty="0">
                <a:latin typeface="+mn-ea"/>
              </a:rPr>
              <a:t>事业单位：</a:t>
            </a:r>
            <a:endParaRPr lang="zh-CN" altLang="zh-CN" dirty="0">
              <a:latin typeface="+mn-ea"/>
            </a:endParaRPr>
          </a:p>
          <a:p>
            <a:pPr algn="just"/>
            <a:r>
              <a:rPr lang="en-US" altLang="zh-CN" dirty="0">
                <a:latin typeface="+mn-ea"/>
              </a:rPr>
              <a:t>    </a:t>
            </a:r>
            <a:r>
              <a:rPr lang="zh-CN" altLang="zh-CN" dirty="0">
                <a:latin typeface="+mn-ea"/>
              </a:rPr>
              <a:t>根据《湖南省事业单位公务用车制度改革实施意见》精神和《湖南省</a:t>
            </a:r>
            <a:r>
              <a:rPr lang="en-US" altLang="zh-CN" dirty="0">
                <a:latin typeface="+mn-ea"/>
              </a:rPr>
              <a:t>   </a:t>
            </a:r>
            <a:r>
              <a:rPr lang="zh-CN" altLang="zh-CN" dirty="0">
                <a:latin typeface="+mn-ea"/>
              </a:rPr>
              <a:t>厅（局、办、委）公务用车制度改革工作方案》有关要求，经我厅（局、办、委）公务用车制度改革工作领导小组审定，原则</a:t>
            </a:r>
            <a:r>
              <a:rPr lang="en-US" altLang="zh-CN" dirty="0">
                <a:latin typeface="+mn-ea"/>
              </a:rPr>
              <a:t> </a:t>
            </a:r>
            <a:r>
              <a:rPr lang="zh-CN" altLang="zh-CN" dirty="0">
                <a:latin typeface="+mn-ea"/>
              </a:rPr>
              <a:t>同意你单位报送的公车改革工作方案。现批复如下：</a:t>
            </a:r>
            <a:endParaRPr lang="zh-CN" altLang="zh-CN" dirty="0">
              <a:latin typeface="+mn-ea"/>
            </a:endParaRPr>
          </a:p>
          <a:p>
            <a:pPr algn="just"/>
            <a:r>
              <a:rPr lang="en-US" altLang="zh-CN" dirty="0">
                <a:latin typeface="+mn-ea"/>
              </a:rPr>
              <a:t>    </a:t>
            </a:r>
            <a:r>
              <a:rPr lang="zh-CN" altLang="zh-CN" dirty="0">
                <a:latin typeface="+mn-ea"/>
              </a:rPr>
              <a:t>同意你单位保留公务用车共计</a:t>
            </a:r>
            <a:r>
              <a:rPr lang="en-US" altLang="zh-CN" dirty="0">
                <a:latin typeface="+mn-ea"/>
              </a:rPr>
              <a:t>   </a:t>
            </a:r>
            <a:r>
              <a:rPr lang="zh-CN" altLang="zh-CN" dirty="0">
                <a:latin typeface="+mn-ea"/>
              </a:rPr>
              <a:t>辆。其中业务工作用车</a:t>
            </a:r>
            <a:r>
              <a:rPr lang="en-US" altLang="zh-CN" dirty="0">
                <a:latin typeface="+mn-ea"/>
              </a:rPr>
              <a:t>   </a:t>
            </a:r>
            <a:r>
              <a:rPr lang="zh-CN" altLang="zh-CN" dirty="0">
                <a:latin typeface="+mn-ea"/>
              </a:rPr>
              <a:t>辆；特种专业技术用车</a:t>
            </a:r>
            <a:r>
              <a:rPr lang="en-US" altLang="zh-CN" dirty="0">
                <a:latin typeface="+mn-ea"/>
              </a:rPr>
              <a:t>  </a:t>
            </a:r>
            <a:r>
              <a:rPr lang="zh-CN" altLang="zh-CN" dirty="0">
                <a:latin typeface="+mn-ea"/>
              </a:rPr>
              <a:t>辆</a:t>
            </a:r>
            <a:r>
              <a:rPr lang="zh-CN" altLang="en-US" dirty="0">
                <a:latin typeface="+mn-ea"/>
              </a:rPr>
              <a:t>；  </a:t>
            </a:r>
            <a:r>
              <a:rPr lang="zh-CN" altLang="zh-CN" dirty="0">
                <a:latin typeface="+mn-ea"/>
              </a:rPr>
              <a:t>车</a:t>
            </a:r>
            <a:r>
              <a:rPr lang="en-US" altLang="zh-CN" dirty="0">
                <a:latin typeface="+mn-ea"/>
              </a:rPr>
              <a:t>   </a:t>
            </a:r>
            <a:r>
              <a:rPr lang="zh-CN" altLang="zh-CN" dirty="0">
                <a:latin typeface="+mn-ea"/>
              </a:rPr>
              <a:t>辆；</a:t>
            </a:r>
            <a:r>
              <a:rPr lang="en-US" altLang="zh-CN" dirty="0">
                <a:latin typeface="+mn-ea"/>
              </a:rPr>
              <a:t>        </a:t>
            </a:r>
            <a:r>
              <a:rPr lang="zh-CN" altLang="zh-CN" dirty="0">
                <a:latin typeface="+mn-ea"/>
              </a:rPr>
              <a:t>车 </a:t>
            </a:r>
            <a:r>
              <a:rPr lang="en-US" altLang="zh-CN" dirty="0">
                <a:latin typeface="+mn-ea"/>
              </a:rPr>
              <a:t>  </a:t>
            </a:r>
            <a:r>
              <a:rPr lang="zh-CN" altLang="zh-CN" dirty="0">
                <a:latin typeface="+mn-ea"/>
              </a:rPr>
              <a:t>辆。</a:t>
            </a:r>
            <a:endParaRPr lang="zh-CN" altLang="zh-CN" dirty="0">
              <a:latin typeface="+mn-ea"/>
            </a:endParaRPr>
          </a:p>
          <a:p>
            <a:pPr algn="just"/>
            <a:r>
              <a:rPr lang="en-US" altLang="zh-CN" dirty="0">
                <a:latin typeface="+mn-ea"/>
              </a:rPr>
              <a:t>    </a:t>
            </a:r>
            <a:r>
              <a:rPr lang="zh-CN" altLang="zh-CN" dirty="0">
                <a:latin typeface="+mn-ea"/>
              </a:rPr>
              <a:t>请你单位严格按照上报方案中明确的车辆保留类别和数量、节支率控制水平以及取消车辆处置内容予以组织实施，并抓紧推进相关工作。请参照《湖南省直机关公车改革司勤人员安置指导意见》及省人社厅的有关政策要求做好司勤人员安置工作。请你单位按照省机关事务局的要求于</a:t>
            </a:r>
            <a:r>
              <a:rPr lang="en-US" altLang="zh-CN" dirty="0">
                <a:latin typeface="+mn-ea"/>
              </a:rPr>
              <a:t>  </a:t>
            </a:r>
            <a:r>
              <a:rPr lang="zh-CN" altLang="zh-CN" dirty="0">
                <a:latin typeface="+mn-ea"/>
              </a:rPr>
              <a:t>月</a:t>
            </a:r>
            <a:r>
              <a:rPr lang="en-US" altLang="zh-CN" dirty="0">
                <a:latin typeface="+mn-ea"/>
              </a:rPr>
              <a:t>   </a:t>
            </a:r>
            <a:r>
              <a:rPr lang="zh-CN" altLang="zh-CN" dirty="0">
                <a:latin typeface="+mn-ea"/>
              </a:rPr>
              <a:t>日前完成取消车辆的封存工作，并按公车处置规定程序和要求完成公车处置工作。你单位要在改革后节支的前提下，按照公务交通费用实报实销的原则要求，保障人员工作出行。请你单位按照省直事业单位车改要求做好保留公务车辆管理工作，制定管理办法，喷涂公车标识，提高公车管理信息化水平。</a:t>
            </a:r>
            <a:endParaRPr lang="zh-CN" altLang="en-US" dirty="0">
              <a:latin typeface="+mn-ea"/>
            </a:endParaRPr>
          </a:p>
        </p:txBody>
      </p:sp>
    </p:spTree>
  </p:cSld>
  <p:clrMapOvr>
    <a:masterClrMapping/>
  </p:clrMapOvr>
  <p:transition spd="slow">
    <p:wip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screen"/>
          <a:stretch>
            <a:fillRect/>
          </a:stretch>
        </p:blipFill>
        <p:spPr>
          <a:xfrm>
            <a:off x="0" y="4555234"/>
            <a:ext cx="6473371" cy="2302767"/>
          </a:xfrm>
          <a:prstGeom prst="rect">
            <a:avLst/>
          </a:prstGeom>
        </p:spPr>
      </p:pic>
      <p:sp>
        <p:nvSpPr>
          <p:cNvPr id="5" name="流程图: 过程 4"/>
          <p:cNvSpPr/>
          <p:nvPr/>
        </p:nvSpPr>
        <p:spPr>
          <a:xfrm>
            <a:off x="0" y="6429831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流程图: 过程 5"/>
          <p:cNvSpPr/>
          <p:nvPr/>
        </p:nvSpPr>
        <p:spPr>
          <a:xfrm>
            <a:off x="0" y="0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798286" y="677242"/>
            <a:ext cx="65316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从严核定保留车辆</a:t>
            </a:r>
            <a:endParaRPr lang="zh-CN" altLang="zh-CN" sz="20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sz="3200" dirty="0">
              <a:latin typeface="汉仪长宋简" panose="02010609000101010101" pitchFamily="49" charset="-122"/>
              <a:ea typeface="汉仪长宋简" panose="02010609000101010101" pitchFamily="49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267608" y="744658"/>
            <a:ext cx="460829" cy="449943"/>
            <a:chOff x="5355771" y="2077796"/>
            <a:chExt cx="460829" cy="449943"/>
          </a:xfrm>
        </p:grpSpPr>
        <p:sp>
          <p:nvSpPr>
            <p:cNvPr id="9" name="矩形 8"/>
            <p:cNvSpPr/>
            <p:nvPr/>
          </p:nvSpPr>
          <p:spPr>
            <a:xfrm>
              <a:off x="5355771" y="2077796"/>
              <a:ext cx="284843" cy="449943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/>
            <p:cNvSpPr/>
            <p:nvPr/>
          </p:nvSpPr>
          <p:spPr>
            <a:xfrm>
              <a:off x="5716814" y="2077796"/>
              <a:ext cx="99786" cy="449943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矩形 1"/>
          <p:cNvSpPr/>
          <p:nvPr/>
        </p:nvSpPr>
        <p:spPr>
          <a:xfrm>
            <a:off x="1499419" y="1404072"/>
            <a:ext cx="9429136" cy="4338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zh-CN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（一）各参改单位在确保节支的前提下，结合单位工作实际，从严核定保留车辆。</a:t>
            </a:r>
            <a:endParaRPr lang="zh-CN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/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</a:t>
            </a:r>
            <a:r>
              <a:rPr lang="en-US" altLang="zh-CN" sz="3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zh-CN" sz="3200" dirty="0">
                <a:latin typeface="+mn-ea"/>
              </a:rPr>
              <a:t>要求：取消一般公务用车，根据业务保障和专业技术活动实际，保留必要的医疗救护、新闻转播、科学考察、技术勘察、检疫检测、环卫清洁等特定功能的特种专业技术用车和必要的业务用车，保留的车辆要有预算，特种专业技术用车需长期固定搭载专业技术设备。</a:t>
            </a:r>
            <a:endParaRPr lang="en-US" altLang="zh-CN" sz="3200" dirty="0">
              <a:latin typeface="+mn-ea"/>
            </a:endParaRPr>
          </a:p>
          <a:p>
            <a:pPr algn="just"/>
            <a:r>
              <a:rPr lang="en-US" altLang="zh-CN" sz="3200" dirty="0">
                <a:latin typeface="+mn-ea"/>
              </a:rPr>
              <a:t>    </a:t>
            </a:r>
            <a:endParaRPr lang="en-US" altLang="zh-CN" sz="3200" dirty="0">
              <a:latin typeface="+mn-ea"/>
            </a:endParaRPr>
          </a:p>
        </p:txBody>
      </p:sp>
    </p:spTree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screen"/>
          <a:stretch>
            <a:fillRect/>
          </a:stretch>
        </p:blipFill>
        <p:spPr>
          <a:xfrm>
            <a:off x="0" y="4555234"/>
            <a:ext cx="6473371" cy="2302767"/>
          </a:xfrm>
          <a:prstGeom prst="rect">
            <a:avLst/>
          </a:prstGeom>
        </p:spPr>
      </p:pic>
      <p:sp>
        <p:nvSpPr>
          <p:cNvPr id="5" name="流程图: 过程 4"/>
          <p:cNvSpPr/>
          <p:nvPr/>
        </p:nvSpPr>
        <p:spPr>
          <a:xfrm>
            <a:off x="0" y="6429831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流程图: 过程 5"/>
          <p:cNvSpPr/>
          <p:nvPr/>
        </p:nvSpPr>
        <p:spPr>
          <a:xfrm>
            <a:off x="0" y="0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3" name="组合 22"/>
          <p:cNvGrpSpPr/>
          <p:nvPr/>
        </p:nvGrpSpPr>
        <p:grpSpPr>
          <a:xfrm>
            <a:off x="3120390" y="1064260"/>
            <a:ext cx="7155180" cy="573405"/>
            <a:chOff x="3135086" y="1792010"/>
            <a:chExt cx="5762171" cy="573405"/>
          </a:xfrm>
        </p:grpSpPr>
        <p:sp>
          <p:nvSpPr>
            <p:cNvPr id="8" name="矩形 7"/>
            <p:cNvSpPr/>
            <p:nvPr/>
          </p:nvSpPr>
          <p:spPr>
            <a:xfrm>
              <a:off x="3135086" y="1792010"/>
              <a:ext cx="5762171" cy="565051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grpSp>
          <p:nvGrpSpPr>
            <p:cNvPr id="22" name="组合 21"/>
            <p:cNvGrpSpPr/>
            <p:nvPr/>
          </p:nvGrpSpPr>
          <p:grpSpPr>
            <a:xfrm>
              <a:off x="3135086" y="1792010"/>
              <a:ext cx="5759221" cy="573405"/>
              <a:chOff x="3135086" y="1792010"/>
              <a:chExt cx="5759221" cy="573405"/>
            </a:xfrm>
          </p:grpSpPr>
          <p:sp>
            <p:nvSpPr>
              <p:cNvPr id="12" name="矩形 11"/>
              <p:cNvSpPr/>
              <p:nvPr/>
            </p:nvSpPr>
            <p:spPr>
              <a:xfrm>
                <a:off x="3135086" y="1792010"/>
                <a:ext cx="145143" cy="565051"/>
              </a:xfrm>
              <a:prstGeom prst="rect">
                <a:avLst/>
              </a:prstGeom>
              <a:solidFill>
                <a:srgbClr val="EEBB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  <p:sp>
            <p:nvSpPr>
              <p:cNvPr id="17" name="文本框 16"/>
              <p:cNvSpPr txBox="1"/>
              <p:nvPr/>
            </p:nvSpPr>
            <p:spPr>
              <a:xfrm>
                <a:off x="3388633" y="1843445"/>
                <a:ext cx="5505674" cy="5219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CN" altLang="en-US" sz="2800" spc="800" dirty="0">
                    <a:solidFill>
                      <a:schemeClr val="bg1"/>
                    </a:solidFill>
                    <a:latin typeface="黑体" panose="02010609060101010101" pitchFamily="49" charset="-122"/>
                    <a:ea typeface="黑体" panose="02010609060101010101" pitchFamily="49" charset="-122"/>
                  </a:rPr>
                  <a:t>省直事业单位车改实施解读要点</a:t>
                </a:r>
                <a:endParaRPr lang="zh-CN" altLang="en-US" sz="2800" spc="800" dirty="0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</p:grpSp>
      <p:grpSp>
        <p:nvGrpSpPr>
          <p:cNvPr id="24" name="组合 23"/>
          <p:cNvGrpSpPr/>
          <p:nvPr/>
        </p:nvGrpSpPr>
        <p:grpSpPr>
          <a:xfrm>
            <a:off x="3120390" y="1965325"/>
            <a:ext cx="7110730" cy="570865"/>
            <a:chOff x="3135085" y="2693602"/>
            <a:chExt cx="5762172" cy="570757"/>
          </a:xfrm>
        </p:grpSpPr>
        <p:sp>
          <p:nvSpPr>
            <p:cNvPr id="9" name="矩形 8"/>
            <p:cNvSpPr/>
            <p:nvPr/>
          </p:nvSpPr>
          <p:spPr>
            <a:xfrm>
              <a:off x="3135086" y="2693602"/>
              <a:ext cx="5762171" cy="565051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13" name="矩形 12"/>
            <p:cNvSpPr/>
            <p:nvPr/>
          </p:nvSpPr>
          <p:spPr>
            <a:xfrm>
              <a:off x="3135085" y="2699308"/>
              <a:ext cx="145143" cy="565051"/>
            </a:xfrm>
            <a:prstGeom prst="rect">
              <a:avLst/>
            </a:prstGeom>
            <a:solidFill>
              <a:srgbClr val="EEBB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18" name="文本框 17"/>
            <p:cNvSpPr txBox="1"/>
            <p:nvPr/>
          </p:nvSpPr>
          <p:spPr>
            <a:xfrm>
              <a:off x="3448584" y="2776773"/>
              <a:ext cx="5050972" cy="4602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400" spc="800" dirty="0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1</a:t>
              </a:r>
              <a:r>
                <a:rPr lang="zh-CN" altLang="en-US" sz="2400" spc="800" dirty="0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、规范制定公车改革实施方案</a:t>
              </a:r>
              <a:endParaRPr lang="zh-CN" altLang="en-US" sz="2400" spc="8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3144520" y="3727450"/>
            <a:ext cx="7071360" cy="576580"/>
            <a:chOff x="3135084" y="3595194"/>
            <a:chExt cx="6129571" cy="576473"/>
          </a:xfrm>
        </p:grpSpPr>
        <p:sp>
          <p:nvSpPr>
            <p:cNvPr id="10" name="矩形 9"/>
            <p:cNvSpPr/>
            <p:nvPr/>
          </p:nvSpPr>
          <p:spPr>
            <a:xfrm>
              <a:off x="3135084" y="3595194"/>
              <a:ext cx="6129571" cy="565150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14" name="矩形 13"/>
            <p:cNvSpPr/>
            <p:nvPr/>
          </p:nvSpPr>
          <p:spPr>
            <a:xfrm>
              <a:off x="3135084" y="3606616"/>
              <a:ext cx="145143" cy="565051"/>
            </a:xfrm>
            <a:prstGeom prst="rect">
              <a:avLst/>
            </a:prstGeom>
            <a:solidFill>
              <a:srgbClr val="EEBB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19" name="文本框 18"/>
            <p:cNvSpPr txBox="1"/>
            <p:nvPr/>
          </p:nvSpPr>
          <p:spPr>
            <a:xfrm>
              <a:off x="3276382" y="3656154"/>
              <a:ext cx="4404881" cy="4602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400" spc="800" dirty="0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3</a:t>
              </a:r>
              <a:r>
                <a:rPr lang="zh-CN" altLang="en-US" sz="2400" spc="800" dirty="0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、认真做好审核工作</a:t>
              </a:r>
              <a:endParaRPr lang="zh-CN" altLang="en-US" sz="2400" spc="8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grpSp>
        <p:nvGrpSpPr>
          <p:cNvPr id="27" name="组合 26"/>
          <p:cNvGrpSpPr/>
          <p:nvPr/>
        </p:nvGrpSpPr>
        <p:grpSpPr>
          <a:xfrm>
            <a:off x="3131820" y="2874010"/>
            <a:ext cx="7084060" cy="569595"/>
            <a:chOff x="3135085" y="4496786"/>
            <a:chExt cx="5762172" cy="569205"/>
          </a:xfrm>
        </p:grpSpPr>
        <p:sp>
          <p:nvSpPr>
            <p:cNvPr id="11" name="矩形 10"/>
            <p:cNvSpPr/>
            <p:nvPr/>
          </p:nvSpPr>
          <p:spPr>
            <a:xfrm>
              <a:off x="3135086" y="4496786"/>
              <a:ext cx="5762171" cy="565051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15" name="矩形 14"/>
            <p:cNvSpPr/>
            <p:nvPr/>
          </p:nvSpPr>
          <p:spPr>
            <a:xfrm>
              <a:off x="3135085" y="4500940"/>
              <a:ext cx="145143" cy="565051"/>
            </a:xfrm>
            <a:prstGeom prst="rect">
              <a:avLst/>
            </a:prstGeom>
            <a:solidFill>
              <a:srgbClr val="EEBB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3322207" y="4535508"/>
              <a:ext cx="3939641" cy="4600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400" spc="800" dirty="0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2</a:t>
              </a:r>
              <a:r>
                <a:rPr lang="zh-CN" altLang="en-US" sz="2400" spc="800" dirty="0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、明确方案报送程序</a:t>
              </a:r>
              <a:endParaRPr lang="zh-CN" altLang="en-US" sz="2400" spc="8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grpSp>
        <p:nvGrpSpPr>
          <p:cNvPr id="25" name="组合 24"/>
          <p:cNvGrpSpPr/>
          <p:nvPr/>
        </p:nvGrpSpPr>
        <p:grpSpPr>
          <a:xfrm>
            <a:off x="3008630" y="4664710"/>
            <a:ext cx="7199630" cy="568960"/>
            <a:chOff x="3041541" y="4496786"/>
            <a:chExt cx="5855716" cy="569205"/>
          </a:xfrm>
        </p:grpSpPr>
        <p:sp>
          <p:nvSpPr>
            <p:cNvPr id="28" name="矩形 27"/>
            <p:cNvSpPr/>
            <p:nvPr/>
          </p:nvSpPr>
          <p:spPr>
            <a:xfrm>
              <a:off x="3135086" y="4496786"/>
              <a:ext cx="5762171" cy="565051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29" name="矩形 28"/>
            <p:cNvSpPr/>
            <p:nvPr/>
          </p:nvSpPr>
          <p:spPr>
            <a:xfrm>
              <a:off x="3135085" y="4500940"/>
              <a:ext cx="145143" cy="565051"/>
            </a:xfrm>
            <a:prstGeom prst="rect">
              <a:avLst/>
            </a:prstGeom>
            <a:solidFill>
              <a:srgbClr val="EEBB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30" name="文本框 19"/>
            <p:cNvSpPr txBox="1"/>
            <p:nvPr/>
          </p:nvSpPr>
          <p:spPr>
            <a:xfrm>
              <a:off x="3041541" y="4535538"/>
              <a:ext cx="4646947" cy="460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400" spc="800" dirty="0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4</a:t>
              </a:r>
              <a:r>
                <a:rPr lang="zh-CN" altLang="en-US" sz="2400" spc="800" dirty="0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、从严核定保留车辆</a:t>
              </a:r>
              <a:endParaRPr lang="zh-CN" altLang="en-US" sz="2400" spc="8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3119755" y="5432425"/>
            <a:ext cx="7084060" cy="568960"/>
            <a:chOff x="3135085" y="4496786"/>
            <a:chExt cx="5762172" cy="569205"/>
          </a:xfrm>
        </p:grpSpPr>
        <p:sp>
          <p:nvSpPr>
            <p:cNvPr id="3" name="矩形 2"/>
            <p:cNvSpPr/>
            <p:nvPr/>
          </p:nvSpPr>
          <p:spPr>
            <a:xfrm>
              <a:off x="3135086" y="4496786"/>
              <a:ext cx="5762171" cy="565051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16" name="矩形 15"/>
            <p:cNvSpPr/>
            <p:nvPr/>
          </p:nvSpPr>
          <p:spPr>
            <a:xfrm>
              <a:off x="3135085" y="4500940"/>
              <a:ext cx="145143" cy="565051"/>
            </a:xfrm>
            <a:prstGeom prst="rect">
              <a:avLst/>
            </a:prstGeom>
            <a:solidFill>
              <a:srgbClr val="EEBB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21" name="文本框 19"/>
            <p:cNvSpPr txBox="1"/>
            <p:nvPr/>
          </p:nvSpPr>
          <p:spPr>
            <a:xfrm>
              <a:off x="3287455" y="4535538"/>
              <a:ext cx="4952803" cy="460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en-US" altLang="zh-CN" sz="2400" spc="800" dirty="0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  5</a:t>
              </a:r>
              <a:r>
                <a:rPr lang="zh-CN" altLang="en-US" sz="2400" spc="800" dirty="0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、规范车辆处置工作</a:t>
              </a:r>
              <a:endParaRPr lang="zh-CN" altLang="en-US" sz="2400" spc="8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screen"/>
          <a:stretch>
            <a:fillRect/>
          </a:stretch>
        </p:blipFill>
        <p:spPr>
          <a:xfrm>
            <a:off x="0" y="4555234"/>
            <a:ext cx="6473371" cy="2302767"/>
          </a:xfrm>
          <a:prstGeom prst="rect">
            <a:avLst/>
          </a:prstGeom>
        </p:spPr>
      </p:pic>
      <p:sp>
        <p:nvSpPr>
          <p:cNvPr id="5" name="流程图: 过程 4"/>
          <p:cNvSpPr/>
          <p:nvPr/>
        </p:nvSpPr>
        <p:spPr>
          <a:xfrm>
            <a:off x="0" y="6429831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流程图: 过程 5"/>
          <p:cNvSpPr/>
          <p:nvPr/>
        </p:nvSpPr>
        <p:spPr>
          <a:xfrm>
            <a:off x="0" y="0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798286" y="677242"/>
            <a:ext cx="65316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从严核定保留车辆</a:t>
            </a:r>
            <a:endParaRPr lang="zh-CN" altLang="zh-CN" sz="20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sz="3200" dirty="0">
              <a:latin typeface="汉仪长宋简" panose="02010609000101010101" pitchFamily="49" charset="-122"/>
              <a:ea typeface="汉仪长宋简" panose="02010609000101010101" pitchFamily="49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267608" y="744658"/>
            <a:ext cx="460829" cy="449943"/>
            <a:chOff x="5355771" y="2077796"/>
            <a:chExt cx="460829" cy="449943"/>
          </a:xfrm>
        </p:grpSpPr>
        <p:sp>
          <p:nvSpPr>
            <p:cNvPr id="9" name="矩形 8"/>
            <p:cNvSpPr/>
            <p:nvPr/>
          </p:nvSpPr>
          <p:spPr>
            <a:xfrm>
              <a:off x="5355771" y="2077796"/>
              <a:ext cx="284843" cy="449943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/>
            <p:cNvSpPr/>
            <p:nvPr/>
          </p:nvSpPr>
          <p:spPr>
            <a:xfrm>
              <a:off x="5716814" y="2077796"/>
              <a:ext cx="99786" cy="449943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矩形 1"/>
          <p:cNvSpPr/>
          <p:nvPr/>
        </p:nvSpPr>
        <p:spPr>
          <a:xfrm>
            <a:off x="1499235" y="1328420"/>
            <a:ext cx="9654540" cy="4399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zh-CN" altLang="zh-CN" sz="2800" dirty="0">
                <a:latin typeface="+mn-ea"/>
              </a:rPr>
              <a:t>原则：</a:t>
            </a:r>
            <a:r>
              <a:rPr lang="en-US" altLang="zh-CN" sz="2800" dirty="0">
                <a:latin typeface="+mn-ea"/>
              </a:rPr>
              <a:t> </a:t>
            </a:r>
            <a:endParaRPr lang="en-US" altLang="zh-CN" sz="2800" dirty="0">
              <a:latin typeface="+mn-ea"/>
            </a:endParaRPr>
          </a:p>
          <a:p>
            <a:pPr algn="just"/>
            <a:r>
              <a:rPr lang="en-US" altLang="zh-CN" sz="2800" dirty="0">
                <a:latin typeface="+mn-ea"/>
              </a:rPr>
              <a:t>1</a:t>
            </a:r>
            <a:r>
              <a:rPr lang="zh-CN" altLang="zh-CN" sz="2800" dirty="0">
                <a:latin typeface="+mn-ea"/>
              </a:rPr>
              <a:t>、保留车辆在改革测算时要符合节支要求</a:t>
            </a:r>
            <a:endParaRPr lang="zh-CN" altLang="zh-CN" sz="2800" dirty="0">
              <a:latin typeface="+mn-ea"/>
            </a:endParaRPr>
          </a:p>
          <a:p>
            <a:pPr algn="just"/>
            <a:r>
              <a:rPr lang="en-US" altLang="zh-CN" sz="2800" dirty="0">
                <a:latin typeface="+mn-ea"/>
              </a:rPr>
              <a:t>2</a:t>
            </a:r>
            <a:r>
              <a:rPr lang="zh-CN" altLang="zh-CN" sz="2800" dirty="0">
                <a:latin typeface="+mn-ea"/>
              </a:rPr>
              <a:t>、开展普通公务的一般公务用车应取消</a:t>
            </a:r>
            <a:endParaRPr lang="zh-CN" altLang="zh-CN" sz="2800" dirty="0">
              <a:latin typeface="+mn-ea"/>
            </a:endParaRPr>
          </a:p>
          <a:p>
            <a:pPr algn="just"/>
            <a:r>
              <a:rPr lang="en-US" altLang="zh-CN" sz="2800" dirty="0">
                <a:latin typeface="+mn-ea"/>
              </a:rPr>
              <a:t>3</a:t>
            </a:r>
            <a:r>
              <a:rPr lang="zh-CN" altLang="zh-CN" sz="2800" dirty="0">
                <a:latin typeface="+mn-ea"/>
              </a:rPr>
              <a:t>、不得借车改名义新购车辆</a:t>
            </a:r>
            <a:endParaRPr lang="zh-CN" altLang="zh-CN" sz="2800" dirty="0">
              <a:latin typeface="+mn-ea"/>
            </a:endParaRPr>
          </a:p>
          <a:p>
            <a:pPr algn="just"/>
            <a:r>
              <a:rPr lang="en-US" altLang="zh-CN" sz="2800" dirty="0">
                <a:latin typeface="+mn-ea"/>
              </a:rPr>
              <a:t>4</a:t>
            </a:r>
            <a:r>
              <a:rPr lang="zh-CN" altLang="zh-CN" sz="2800" dirty="0">
                <a:latin typeface="+mn-ea"/>
              </a:rPr>
              <a:t>、各单位特种专业技术用车原则上可保留</a:t>
            </a:r>
            <a:endParaRPr lang="zh-CN" altLang="zh-CN" sz="2800" dirty="0">
              <a:latin typeface="+mn-ea"/>
            </a:endParaRPr>
          </a:p>
          <a:p>
            <a:pPr algn="just"/>
            <a:r>
              <a:rPr lang="en-US" altLang="zh-CN" sz="2800" dirty="0">
                <a:latin typeface="+mn-ea"/>
              </a:rPr>
              <a:t>5</a:t>
            </a:r>
            <a:r>
              <a:rPr lang="zh-CN" altLang="zh-CN" sz="2800" dirty="0">
                <a:latin typeface="+mn-ea"/>
              </a:rPr>
              <a:t>、与省直主管部门同城异地或异城的单位原则上可保留一辆工作用车</a:t>
            </a:r>
            <a:endParaRPr lang="zh-CN" altLang="zh-CN" sz="2800" dirty="0">
              <a:latin typeface="+mn-ea"/>
            </a:endParaRPr>
          </a:p>
          <a:p>
            <a:pPr algn="just"/>
            <a:r>
              <a:rPr lang="en-US" altLang="zh-CN" sz="2800" dirty="0">
                <a:latin typeface="+mn-ea"/>
              </a:rPr>
              <a:t>6</a:t>
            </a:r>
            <a:r>
              <a:rPr lang="zh-CN" altLang="zh-CN" sz="2800" dirty="0">
                <a:latin typeface="+mn-ea"/>
              </a:rPr>
              <a:t>、各单位从事与本单位工作职能相关的业务用车，根据各单位工作实际，结合改革节支要求，从严核定保留</a:t>
            </a:r>
            <a:endParaRPr lang="zh-CN" altLang="zh-CN" sz="2800" dirty="0">
              <a:latin typeface="+mn-ea"/>
            </a:endParaRPr>
          </a:p>
          <a:p>
            <a:pPr algn="just"/>
            <a:r>
              <a:rPr lang="en-US" altLang="zh-CN" sz="2800" dirty="0">
                <a:latin typeface="+mn-ea"/>
              </a:rPr>
              <a:t>7</a:t>
            </a:r>
            <a:r>
              <a:rPr lang="zh-CN" altLang="en-US" sz="2800" dirty="0">
                <a:latin typeface="+mn-ea"/>
              </a:rPr>
              <a:t>、省直正厅级事业单位党政主要负责人可保留实物保障用车。</a:t>
            </a:r>
            <a:endParaRPr lang="zh-CN" altLang="en-US" sz="2800" dirty="0">
              <a:latin typeface="+mn-ea"/>
            </a:endParaRPr>
          </a:p>
        </p:txBody>
      </p:sp>
    </p:spTree>
  </p:cSld>
  <p:clrMapOvr>
    <a:masterClrMapping/>
  </p:clrMapOvr>
  <p:transition spd="slow">
    <p:wip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screen"/>
          <a:stretch>
            <a:fillRect/>
          </a:stretch>
        </p:blipFill>
        <p:spPr>
          <a:xfrm>
            <a:off x="0" y="4555234"/>
            <a:ext cx="6473371" cy="2302767"/>
          </a:xfrm>
          <a:prstGeom prst="rect">
            <a:avLst/>
          </a:prstGeom>
        </p:spPr>
      </p:pic>
      <p:sp>
        <p:nvSpPr>
          <p:cNvPr id="5" name="流程图: 过程 4"/>
          <p:cNvSpPr/>
          <p:nvPr/>
        </p:nvSpPr>
        <p:spPr>
          <a:xfrm>
            <a:off x="0" y="6429831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流程图: 过程 5"/>
          <p:cNvSpPr/>
          <p:nvPr/>
        </p:nvSpPr>
        <p:spPr>
          <a:xfrm>
            <a:off x="0" y="0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798286" y="677242"/>
            <a:ext cx="65316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从严核定保留车辆</a:t>
            </a:r>
            <a:endParaRPr lang="zh-CN" altLang="zh-CN" sz="20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sz="3200" dirty="0">
              <a:latin typeface="汉仪长宋简" panose="02010609000101010101" pitchFamily="49" charset="-122"/>
              <a:ea typeface="汉仪长宋简" panose="02010609000101010101" pitchFamily="49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267608" y="744658"/>
            <a:ext cx="460829" cy="449943"/>
            <a:chOff x="5355771" y="2077796"/>
            <a:chExt cx="460829" cy="449943"/>
          </a:xfrm>
        </p:grpSpPr>
        <p:sp>
          <p:nvSpPr>
            <p:cNvPr id="9" name="矩形 8"/>
            <p:cNvSpPr/>
            <p:nvPr/>
          </p:nvSpPr>
          <p:spPr>
            <a:xfrm>
              <a:off x="5355771" y="2077796"/>
              <a:ext cx="284843" cy="449943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/>
            <p:cNvSpPr/>
            <p:nvPr/>
          </p:nvSpPr>
          <p:spPr>
            <a:xfrm>
              <a:off x="5716814" y="2077796"/>
              <a:ext cx="99786" cy="449943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矩形 1"/>
          <p:cNvSpPr/>
          <p:nvPr/>
        </p:nvSpPr>
        <p:spPr>
          <a:xfrm>
            <a:off x="1499419" y="1263737"/>
            <a:ext cx="9429136" cy="44615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分单位类型指导：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/>
            <a:r>
              <a:rPr lang="zh-CN" altLang="en-US" sz="2000" dirty="0">
                <a:latin typeface="+mn-ea"/>
              </a:rPr>
              <a:t>    </a:t>
            </a:r>
            <a:r>
              <a:rPr lang="zh-CN" altLang="en-US" sz="2000" b="1" dirty="0">
                <a:latin typeface="+mn-ea"/>
              </a:rPr>
              <a:t>高校：</a:t>
            </a:r>
            <a:r>
              <a:rPr lang="zh-CN" altLang="en-US" sz="2000" dirty="0">
                <a:latin typeface="+mn-ea"/>
              </a:rPr>
              <a:t>各高校原则上可保留一辆工作用车；根据学生人数可保留必要应急用车；通勤车辆原则视单位实际情况严格控制保留，无分校区或教师集体宿舍在学校内的原则上不予保留；学校开展实习、考察、科研、实验、重大学术活动的业务用车，根据各校实际情况保留。</a:t>
            </a:r>
            <a:endParaRPr lang="en-US" altLang="zh-CN" sz="2000" dirty="0">
              <a:latin typeface="+mn-ea"/>
            </a:endParaRPr>
          </a:p>
          <a:p>
            <a:pPr algn="just"/>
            <a:endParaRPr lang="zh-CN" altLang="en-US" sz="2000" dirty="0">
              <a:latin typeface="+mn-ea"/>
            </a:endParaRPr>
          </a:p>
          <a:p>
            <a:pPr algn="just"/>
            <a:r>
              <a:rPr lang="zh-CN" altLang="en-US" sz="2000" dirty="0">
                <a:latin typeface="+mn-ea"/>
              </a:rPr>
              <a:t>    </a:t>
            </a:r>
            <a:r>
              <a:rPr lang="zh-CN" altLang="en-US" sz="2000" b="1" dirty="0">
                <a:latin typeface="+mn-ea"/>
              </a:rPr>
              <a:t>科研机构、院所：</a:t>
            </a:r>
            <a:r>
              <a:rPr lang="zh-CN" altLang="en-US" sz="2000" dirty="0">
                <a:latin typeface="+mn-ea"/>
              </a:rPr>
              <a:t>保留必要科学研究工作用车；</a:t>
            </a:r>
            <a:endParaRPr lang="en-US" altLang="zh-CN" sz="2000" dirty="0">
              <a:latin typeface="+mn-ea"/>
            </a:endParaRPr>
          </a:p>
          <a:p>
            <a:pPr algn="just"/>
            <a:endParaRPr lang="zh-CN" altLang="en-US" sz="2000" dirty="0">
              <a:latin typeface="+mn-ea"/>
            </a:endParaRPr>
          </a:p>
          <a:p>
            <a:pPr algn="just"/>
            <a:r>
              <a:rPr lang="zh-CN" altLang="en-US" sz="2000" dirty="0">
                <a:latin typeface="+mn-ea"/>
              </a:rPr>
              <a:t>    </a:t>
            </a:r>
            <a:r>
              <a:rPr lang="zh-CN" altLang="en-US" sz="2000" b="1" dirty="0">
                <a:latin typeface="+mn-ea"/>
              </a:rPr>
              <a:t>医院：</a:t>
            </a:r>
            <a:r>
              <a:rPr lang="zh-CN" altLang="en-US" sz="2000" dirty="0">
                <a:latin typeface="+mn-ea"/>
              </a:rPr>
              <a:t>原则上保留一辆工作用车；根据职工和病床数量保留必要的应急用车；救护车、医疗车、科研车等特种专业技术用车可保留；</a:t>
            </a:r>
            <a:endParaRPr lang="en-US" altLang="zh-CN" sz="2000" dirty="0">
              <a:latin typeface="+mn-ea"/>
            </a:endParaRPr>
          </a:p>
          <a:p>
            <a:pPr algn="just"/>
            <a:endParaRPr lang="zh-CN" altLang="en-US" sz="2000" dirty="0">
              <a:latin typeface="+mn-ea"/>
            </a:endParaRPr>
          </a:p>
          <a:p>
            <a:pPr algn="just"/>
            <a:r>
              <a:rPr lang="zh-CN" altLang="en-US" sz="2000" dirty="0">
                <a:latin typeface="+mn-ea"/>
              </a:rPr>
              <a:t>    </a:t>
            </a:r>
            <a:r>
              <a:rPr lang="zh-CN" altLang="en-US" sz="2000" b="1" dirty="0">
                <a:latin typeface="+mn-ea"/>
              </a:rPr>
              <a:t>自收自支事业单位</a:t>
            </a:r>
            <a:r>
              <a:rPr lang="zh-CN" altLang="en-US" sz="2000" dirty="0">
                <a:latin typeface="+mn-ea"/>
              </a:rPr>
              <a:t>（暂未转企单位）：保留必要业务和生产经营用车</a:t>
            </a:r>
            <a:endParaRPr lang="zh-CN" altLang="en-US" sz="2000" dirty="0">
              <a:latin typeface="+mn-ea"/>
            </a:endParaRPr>
          </a:p>
          <a:p>
            <a:pPr algn="just"/>
            <a:r>
              <a:rPr lang="zh-CN" altLang="en-US" sz="2000" dirty="0">
                <a:latin typeface="+mn-ea"/>
              </a:rPr>
              <a:t>    </a:t>
            </a:r>
            <a:endParaRPr lang="zh-CN" altLang="en-US" sz="2000" dirty="0">
              <a:latin typeface="+mn-ea"/>
            </a:endParaRPr>
          </a:p>
          <a:p>
            <a:pPr algn="just"/>
            <a:r>
              <a:rPr lang="zh-CN" altLang="en-US" sz="2000" dirty="0">
                <a:latin typeface="+mn-ea"/>
              </a:rPr>
              <a:t>    </a:t>
            </a:r>
            <a:r>
              <a:rPr lang="zh-CN" altLang="en-US" sz="2000" b="1" dirty="0">
                <a:latin typeface="+mn-ea"/>
              </a:rPr>
              <a:t>一般事业单位：</a:t>
            </a:r>
            <a:r>
              <a:rPr lang="zh-CN" altLang="en-US" sz="2000" dirty="0">
                <a:latin typeface="+mn-ea"/>
              </a:rPr>
              <a:t>根据工作需要保留必要业务保障用车。</a:t>
            </a:r>
            <a:r>
              <a:rPr lang="zh-CN" altLang="en-US" dirty="0">
                <a:latin typeface="+mn-ea"/>
              </a:rPr>
              <a:t>（注意留车与节支的平衡）</a:t>
            </a:r>
            <a:endParaRPr lang="zh-CN" altLang="en-US" dirty="0">
              <a:latin typeface="+mn-ea"/>
            </a:endParaRPr>
          </a:p>
        </p:txBody>
      </p:sp>
    </p:spTree>
  </p:cSld>
  <p:clrMapOvr>
    <a:masterClrMapping/>
  </p:clrMapOvr>
  <p:transition spd="slow">
    <p:wip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screen"/>
          <a:stretch>
            <a:fillRect/>
          </a:stretch>
        </p:blipFill>
        <p:spPr>
          <a:xfrm>
            <a:off x="0" y="4555234"/>
            <a:ext cx="6473371" cy="2302767"/>
          </a:xfrm>
          <a:prstGeom prst="rect">
            <a:avLst/>
          </a:prstGeom>
        </p:spPr>
      </p:pic>
      <p:sp>
        <p:nvSpPr>
          <p:cNvPr id="5" name="流程图: 过程 4"/>
          <p:cNvSpPr/>
          <p:nvPr/>
        </p:nvSpPr>
        <p:spPr>
          <a:xfrm>
            <a:off x="0" y="6429831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流程图: 过程 5"/>
          <p:cNvSpPr/>
          <p:nvPr/>
        </p:nvSpPr>
        <p:spPr>
          <a:xfrm>
            <a:off x="0" y="0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798286" y="677242"/>
            <a:ext cx="65316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从严核定保留车辆</a:t>
            </a:r>
            <a:endParaRPr lang="zh-CN" altLang="zh-CN" sz="20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sz="3200" dirty="0">
              <a:latin typeface="汉仪长宋简" panose="02010609000101010101" pitchFamily="49" charset="-122"/>
              <a:ea typeface="汉仪长宋简" panose="02010609000101010101" pitchFamily="49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267608" y="744658"/>
            <a:ext cx="460829" cy="449943"/>
            <a:chOff x="5355771" y="2077796"/>
            <a:chExt cx="460829" cy="449943"/>
          </a:xfrm>
        </p:grpSpPr>
        <p:sp>
          <p:nvSpPr>
            <p:cNvPr id="9" name="矩形 8"/>
            <p:cNvSpPr/>
            <p:nvPr/>
          </p:nvSpPr>
          <p:spPr>
            <a:xfrm>
              <a:off x="5355771" y="2077796"/>
              <a:ext cx="284843" cy="449943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/>
            <p:cNvSpPr/>
            <p:nvPr/>
          </p:nvSpPr>
          <p:spPr>
            <a:xfrm>
              <a:off x="5716814" y="2077796"/>
              <a:ext cx="99786" cy="449943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矩形 1"/>
          <p:cNvSpPr/>
          <p:nvPr/>
        </p:nvSpPr>
        <p:spPr>
          <a:xfrm>
            <a:off x="1499419" y="1573445"/>
            <a:ext cx="9429136" cy="3169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（二）保留车辆要符合相关规定标准。</a:t>
            </a:r>
            <a:r>
              <a:rPr lang="en-US" altLang="zh-CN" sz="2000" dirty="0">
                <a:latin typeface="+mn-ea"/>
              </a:rPr>
              <a:t>2012</a:t>
            </a:r>
            <a:r>
              <a:rPr lang="zh-CN" altLang="en-US" sz="2000" dirty="0">
                <a:latin typeface="+mn-ea"/>
              </a:rPr>
              <a:t>年前经省公车整治小组审批同意，中央公车整治小组备案的车辆，单位根据工作业务需要可以保留。</a:t>
            </a:r>
            <a:r>
              <a:rPr lang="en-US" altLang="zh-CN" sz="2000" dirty="0">
                <a:latin typeface="+mn-ea"/>
              </a:rPr>
              <a:t>2012</a:t>
            </a:r>
            <a:r>
              <a:rPr lang="zh-CN" altLang="en-US" sz="2000" dirty="0">
                <a:latin typeface="+mn-ea"/>
              </a:rPr>
              <a:t>年起新购如有价格超过</a:t>
            </a:r>
            <a:r>
              <a:rPr lang="en-US" altLang="zh-CN" sz="2000" dirty="0">
                <a:latin typeface="+mn-ea"/>
              </a:rPr>
              <a:t>18</a:t>
            </a:r>
            <a:r>
              <a:rPr lang="zh-CN" altLang="en-US" sz="2000" dirty="0">
                <a:latin typeface="+mn-ea"/>
              </a:rPr>
              <a:t>万，排量超过</a:t>
            </a:r>
            <a:r>
              <a:rPr lang="en-US" altLang="zh-CN" sz="2000" dirty="0">
                <a:latin typeface="+mn-ea"/>
              </a:rPr>
              <a:t>1.8</a:t>
            </a:r>
            <a:r>
              <a:rPr lang="zh-CN" altLang="en-US" sz="2000" dirty="0">
                <a:latin typeface="+mn-ea"/>
              </a:rPr>
              <a:t>的轿车；价格超过</a:t>
            </a:r>
            <a:r>
              <a:rPr lang="en-US" altLang="zh-CN" sz="2000" dirty="0">
                <a:latin typeface="+mn-ea"/>
              </a:rPr>
              <a:t>30</a:t>
            </a:r>
            <a:r>
              <a:rPr lang="zh-CN" altLang="en-US" sz="2000" dirty="0">
                <a:latin typeface="+mn-ea"/>
              </a:rPr>
              <a:t>万的商务车；价格超过</a:t>
            </a:r>
            <a:r>
              <a:rPr lang="en-US" altLang="zh-CN" sz="2000" dirty="0">
                <a:latin typeface="+mn-ea"/>
              </a:rPr>
              <a:t>35</a:t>
            </a:r>
            <a:r>
              <a:rPr lang="zh-CN" altLang="en-US" sz="2000" dirty="0">
                <a:latin typeface="+mn-ea"/>
              </a:rPr>
              <a:t>万元的越野车为超标车辆，应予取消。</a:t>
            </a:r>
            <a:endParaRPr lang="en-US" altLang="zh-CN" sz="2000" dirty="0">
              <a:latin typeface="+mn-ea"/>
            </a:endParaRPr>
          </a:p>
          <a:p>
            <a:pPr algn="just"/>
            <a:endParaRPr lang="zh-CN" altLang="en-US" sz="2400" dirty="0">
              <a:latin typeface="+mn-ea"/>
            </a:endParaRPr>
          </a:p>
          <a:p>
            <a:pPr algn="just"/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（三）各单位经批准保留的车辆，实行编制管理。</a:t>
            </a:r>
            <a:r>
              <a:rPr lang="zh-CN" altLang="en-US" sz="2000" dirty="0">
                <a:latin typeface="+mn-ea"/>
              </a:rPr>
              <a:t>处置、更新购置车辆须经省公务用车主管部门编制审批，不得违规无编制配置车辆。</a:t>
            </a:r>
            <a:endParaRPr lang="en-US" altLang="zh-CN" sz="2000" dirty="0">
              <a:latin typeface="+mn-ea"/>
            </a:endParaRPr>
          </a:p>
          <a:p>
            <a:pPr algn="just"/>
            <a:endParaRPr lang="zh-CN" altLang="en-US" sz="2400" dirty="0">
              <a:latin typeface="+mn-ea"/>
            </a:endParaRPr>
          </a:p>
          <a:p>
            <a:pPr algn="just"/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（四）各主管厅（委、办、局）履行主题责任，严格审核把关。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wip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screen"/>
          <a:stretch>
            <a:fillRect/>
          </a:stretch>
        </p:blipFill>
        <p:spPr>
          <a:xfrm>
            <a:off x="0" y="4555234"/>
            <a:ext cx="6473371" cy="2302767"/>
          </a:xfrm>
          <a:prstGeom prst="rect">
            <a:avLst/>
          </a:prstGeom>
        </p:spPr>
      </p:pic>
      <p:sp>
        <p:nvSpPr>
          <p:cNvPr id="5" name="流程图: 过程 4"/>
          <p:cNvSpPr/>
          <p:nvPr/>
        </p:nvSpPr>
        <p:spPr>
          <a:xfrm>
            <a:off x="0" y="6429831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流程图: 过程 5"/>
          <p:cNvSpPr/>
          <p:nvPr/>
        </p:nvSpPr>
        <p:spPr>
          <a:xfrm>
            <a:off x="0" y="0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798286" y="677242"/>
            <a:ext cx="65316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认真做好取消车辆处置工作</a:t>
            </a:r>
            <a:endParaRPr lang="zh-CN" altLang="zh-CN" sz="20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267608" y="744658"/>
            <a:ext cx="460829" cy="449943"/>
            <a:chOff x="5355771" y="2077796"/>
            <a:chExt cx="460829" cy="449943"/>
          </a:xfrm>
        </p:grpSpPr>
        <p:sp>
          <p:nvSpPr>
            <p:cNvPr id="9" name="矩形 8"/>
            <p:cNvSpPr/>
            <p:nvPr/>
          </p:nvSpPr>
          <p:spPr>
            <a:xfrm>
              <a:off x="5355771" y="2077796"/>
              <a:ext cx="284843" cy="449943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/>
            <p:cNvSpPr/>
            <p:nvPr/>
          </p:nvSpPr>
          <p:spPr>
            <a:xfrm>
              <a:off x="5716814" y="2077796"/>
              <a:ext cx="99786" cy="449943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矩形 1"/>
          <p:cNvSpPr/>
          <p:nvPr/>
        </p:nvSpPr>
        <p:spPr>
          <a:xfrm>
            <a:off x="1499235" y="1573530"/>
            <a:ext cx="9395460" cy="39693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各主管厅（委、办、局）在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改革实施方案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备案完成后，应及时汇总所属事业单位取消车辆，督促参改单位按期封存车辆，按指定评估机构完成车辆评估工作，整理完善处置车辆资料。各主管厅（委、办、局）应编制省直事业单位公务用车处置审批表报送省机关事务管理局、省财政厅联合审批（办公点设省机关事务管理局），批复后按指定拍卖、报废等处置机构进行公开处置，处置收入按规定程序上交国库。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wip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screen"/>
          <a:stretch>
            <a:fillRect/>
          </a:stretch>
        </p:blipFill>
        <p:spPr>
          <a:xfrm>
            <a:off x="0" y="4555234"/>
            <a:ext cx="6473371" cy="2302767"/>
          </a:xfrm>
          <a:prstGeom prst="rect">
            <a:avLst/>
          </a:prstGeom>
        </p:spPr>
      </p:pic>
      <p:sp>
        <p:nvSpPr>
          <p:cNvPr id="5" name="流程图: 过程 4"/>
          <p:cNvSpPr/>
          <p:nvPr/>
        </p:nvSpPr>
        <p:spPr>
          <a:xfrm>
            <a:off x="0" y="6429831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流程图: 过程 5"/>
          <p:cNvSpPr/>
          <p:nvPr/>
        </p:nvSpPr>
        <p:spPr>
          <a:xfrm>
            <a:off x="0" y="0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798286" y="677242"/>
            <a:ext cx="6531662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处置流程</a:t>
            </a:r>
            <a:endParaRPr lang="en-US" altLang="zh-CN" sz="32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267608" y="744658"/>
            <a:ext cx="460829" cy="449943"/>
            <a:chOff x="5355771" y="2077796"/>
            <a:chExt cx="460829" cy="449943"/>
          </a:xfrm>
        </p:grpSpPr>
        <p:sp>
          <p:nvSpPr>
            <p:cNvPr id="9" name="矩形 8"/>
            <p:cNvSpPr/>
            <p:nvPr/>
          </p:nvSpPr>
          <p:spPr>
            <a:xfrm>
              <a:off x="5355771" y="2077796"/>
              <a:ext cx="284843" cy="449943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/>
            <p:cNvSpPr/>
            <p:nvPr/>
          </p:nvSpPr>
          <p:spPr>
            <a:xfrm>
              <a:off x="5716814" y="2077796"/>
              <a:ext cx="99786" cy="449943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aphicFrame>
        <p:nvGraphicFramePr>
          <p:cNvPr id="11" name="图示 10"/>
          <p:cNvGraphicFramePr/>
          <p:nvPr/>
        </p:nvGraphicFramePr>
        <p:xfrm>
          <a:off x="2496974" y="1467291"/>
          <a:ext cx="7742182" cy="44231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ip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8325228" y="6545427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www.1ppt.com/moban/ 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行业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www.1ppt.com/hangye/ </a:t>
            </a:r>
            <a:endParaRPr kumimoji="0" lang="en-US" altLang="zh-CN" sz="1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节日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www.1ppt.com/jieri/   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素材下载：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www.1ppt.com/sucai/</a:t>
            </a:r>
            <a:endParaRPr kumimoji="0" lang="en-US" altLang="zh-CN" sz="1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背景图片：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www.1ppt.com/beijing/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图表下载：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www.1ppt.com/tubiao/      </a:t>
            </a:r>
            <a:endParaRPr kumimoji="0" lang="en-US" altLang="zh-CN" sz="1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优秀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教程： 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www.1ppt.com/powerpoint/      </a:t>
            </a:r>
            <a:endParaRPr kumimoji="0" lang="en-US" altLang="zh-CN" sz="1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Word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教程： 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www.1ppt.com/word/              Excel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教程：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www.1ppt.com/excel/  </a:t>
            </a:r>
            <a:endParaRPr kumimoji="0" lang="en-US" altLang="zh-CN" sz="1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资料下载：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www.1ppt.com/ziliao/        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课件下载：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www.1ppt.com/kejian/ </a:t>
            </a:r>
            <a:endParaRPr kumimoji="0" lang="en-US" altLang="zh-CN" sz="1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范文下载：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www.1ppt.com/fanwen/         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试卷下载：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www.1ppt.com/shiti/  </a:t>
            </a:r>
            <a:endParaRPr kumimoji="0" lang="en-US" altLang="zh-CN" sz="1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教案下载：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www.1ppt.com/jiaoan/        </a:t>
            </a:r>
            <a:endParaRPr kumimoji="0" lang="en-US" altLang="zh-CN" sz="1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字体下载：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www.1ppt.com/ziti/</a:t>
            </a:r>
            <a:endParaRPr kumimoji="0" lang="en-US" altLang="zh-CN" sz="1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 </a:t>
            </a:r>
            <a:endParaRPr kumimoji="0" lang="zh-CN" altLang="en-US" sz="1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"/>
            <a:ext cx="12192000" cy="6859255"/>
          </a:xfrm>
          <a:prstGeom prst="rect">
            <a:avLst/>
          </a:prstGeom>
        </p:spPr>
      </p:pic>
      <p:grpSp>
        <p:nvGrpSpPr>
          <p:cNvPr id="7" name="组合 6"/>
          <p:cNvGrpSpPr/>
          <p:nvPr/>
        </p:nvGrpSpPr>
        <p:grpSpPr>
          <a:xfrm>
            <a:off x="3500845" y="2214261"/>
            <a:ext cx="7693181" cy="1661993"/>
            <a:chOff x="3755571" y="2106187"/>
            <a:chExt cx="9069978" cy="1661993"/>
          </a:xfrm>
        </p:grpSpPr>
        <p:sp>
          <p:nvSpPr>
            <p:cNvPr id="5" name="文本框 4"/>
            <p:cNvSpPr txBox="1"/>
            <p:nvPr/>
          </p:nvSpPr>
          <p:spPr>
            <a:xfrm>
              <a:off x="3755571" y="2106187"/>
              <a:ext cx="906997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80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  <a:cs typeface="经典繁毛楷" panose="02010609000101010101" pitchFamily="49" charset="-122"/>
                </a:rPr>
                <a:t>谢 谢</a:t>
              </a:r>
              <a:endParaRPr lang="zh-CN" altLang="en-US" sz="8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经典繁毛楷" panose="02010609000101010101" pitchFamily="49" charset="-122"/>
              </a:endParaRPr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5550626" y="3429626"/>
              <a:ext cx="547986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1600" dirty="0">
                  <a:solidFill>
                    <a:srgbClr val="9E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湖南省机关事务管理局</a:t>
              </a:r>
              <a:endParaRPr lang="zh-CN" altLang="en-US" sz="1600" dirty="0">
                <a:solidFill>
                  <a:srgbClr val="9E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screen"/>
          <a:stretch>
            <a:fillRect/>
          </a:stretch>
        </p:blipFill>
        <p:spPr>
          <a:xfrm>
            <a:off x="0" y="4555234"/>
            <a:ext cx="6473371" cy="2302767"/>
          </a:xfrm>
          <a:prstGeom prst="rect">
            <a:avLst/>
          </a:prstGeom>
        </p:spPr>
      </p:pic>
      <p:sp>
        <p:nvSpPr>
          <p:cNvPr id="5" name="流程图: 过程 4"/>
          <p:cNvSpPr/>
          <p:nvPr/>
        </p:nvSpPr>
        <p:spPr>
          <a:xfrm>
            <a:off x="0" y="6429831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流程图: 过程 5"/>
          <p:cNvSpPr/>
          <p:nvPr/>
        </p:nvSpPr>
        <p:spPr>
          <a:xfrm>
            <a:off x="0" y="0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798286" y="677242"/>
            <a:ext cx="5297714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制定公车改革实施方案</a:t>
            </a:r>
            <a:endParaRPr lang="zh-CN" altLang="en-US" sz="32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267608" y="744658"/>
            <a:ext cx="460829" cy="449943"/>
            <a:chOff x="5355771" y="2077796"/>
            <a:chExt cx="460829" cy="449943"/>
          </a:xfrm>
        </p:grpSpPr>
        <p:sp>
          <p:nvSpPr>
            <p:cNvPr id="8" name="矩形 7"/>
            <p:cNvSpPr/>
            <p:nvPr/>
          </p:nvSpPr>
          <p:spPr>
            <a:xfrm>
              <a:off x="5355771" y="2077796"/>
              <a:ext cx="284843" cy="449943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/>
            <p:cNvSpPr/>
            <p:nvPr/>
          </p:nvSpPr>
          <p:spPr>
            <a:xfrm>
              <a:off x="5716814" y="2077796"/>
              <a:ext cx="99786" cy="449943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矩形 1"/>
          <p:cNvSpPr/>
          <p:nvPr/>
        </p:nvSpPr>
        <p:spPr>
          <a:xfrm>
            <a:off x="1127426" y="1455372"/>
            <a:ext cx="9137446" cy="3046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zh-CN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（一）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各省直主管厅局按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湖南省</a:t>
            </a:r>
            <a:r>
              <a:rPr lang="en-US" altLang="zh-CN" sz="24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ⅩⅩⅩ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厅（委、办、局）所属事业公务用车制度改革实施方案（模板）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（见附件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以下简称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改革实施方案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）形式制定和报送，单位名称要用全称或规范性简称；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/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/>
            <a:r>
              <a:rPr lang="zh-CN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（二）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附表数据和内容要完整、准确、真实、有效；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/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/>
            <a:r>
              <a:rPr lang="zh-CN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（三）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三家正厅级事业单位机关本级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改革工作方案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参照省直党政机关公车改革实施方案制定。（已发资料，会后单独对接辅导）</a:t>
            </a:r>
            <a:endParaRPr lang="zh-CN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screen"/>
          <a:stretch>
            <a:fillRect/>
          </a:stretch>
        </p:blipFill>
        <p:spPr>
          <a:xfrm>
            <a:off x="0" y="4555234"/>
            <a:ext cx="6473371" cy="2302767"/>
          </a:xfrm>
          <a:prstGeom prst="rect">
            <a:avLst/>
          </a:prstGeom>
        </p:spPr>
      </p:pic>
      <p:sp>
        <p:nvSpPr>
          <p:cNvPr id="5" name="流程图: 过程 4"/>
          <p:cNvSpPr/>
          <p:nvPr/>
        </p:nvSpPr>
        <p:spPr>
          <a:xfrm>
            <a:off x="0" y="6429831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流程图: 过程 5"/>
          <p:cNvSpPr/>
          <p:nvPr/>
        </p:nvSpPr>
        <p:spPr>
          <a:xfrm>
            <a:off x="0" y="0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798286" y="677242"/>
            <a:ext cx="43978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汉仪长宋简" panose="02010609000101010101" pitchFamily="49" charset="-122"/>
                <a:ea typeface="汉仪长宋简" panose="02010609000101010101" pitchFamily="49" charset="-122"/>
              </a:rPr>
              <a:t>模板及附件讲解</a:t>
            </a:r>
            <a:endParaRPr lang="zh-CN" altLang="en-US" sz="3200" dirty="0">
              <a:latin typeface="汉仪长宋简" panose="02010609000101010101" pitchFamily="49" charset="-122"/>
              <a:ea typeface="汉仪长宋简" panose="02010609000101010101" pitchFamily="49" charset="-122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267608" y="744658"/>
            <a:ext cx="460829" cy="449943"/>
            <a:chOff x="5355771" y="2077796"/>
            <a:chExt cx="460829" cy="449943"/>
          </a:xfrm>
        </p:grpSpPr>
        <p:sp>
          <p:nvSpPr>
            <p:cNvPr id="8" name="矩形 7"/>
            <p:cNvSpPr/>
            <p:nvPr/>
          </p:nvSpPr>
          <p:spPr>
            <a:xfrm>
              <a:off x="5355771" y="2077796"/>
              <a:ext cx="284843" cy="449943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/>
            <p:cNvSpPr/>
            <p:nvPr/>
          </p:nvSpPr>
          <p:spPr>
            <a:xfrm>
              <a:off x="5716814" y="2077796"/>
              <a:ext cx="99786" cy="449943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矩形 1"/>
          <p:cNvSpPr/>
          <p:nvPr/>
        </p:nvSpPr>
        <p:spPr>
          <a:xfrm>
            <a:off x="1127426" y="1455372"/>
            <a:ext cx="9506162" cy="3353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湖南省</a:t>
            </a:r>
            <a:r>
              <a:rPr lang="en-US" altLang="zh-CN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厅（委、办、局）所属事业单位公务用车制度改革实施方案</a:t>
            </a:r>
            <a:r>
              <a:rPr lang="en-US" altLang="zh-CN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模板</a:t>
            </a:r>
            <a:r>
              <a:rPr lang="en-US" altLang="zh-CN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endParaRPr lang="en-US" altLang="zh-CN" sz="24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CN" sz="20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en-US" sz="20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省直主管厅、委、办、局使用</a:t>
            </a:r>
            <a:r>
              <a:rPr lang="en-US" altLang="zh-CN" sz="20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endParaRPr lang="en-US" altLang="zh-CN" sz="20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/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/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一、湖南省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XX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厅（委、办、局）公务用车制度改革工作机构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/>
            <a:r>
              <a:rPr lang="zh-CN" altLang="en-US" sz="2400" dirty="0">
                <a:latin typeface="+mn-ea"/>
              </a:rPr>
              <a:t>    </a:t>
            </a:r>
            <a:r>
              <a:rPr lang="zh-CN" altLang="en-US" sz="2000" dirty="0">
                <a:latin typeface="+mn-ea"/>
              </a:rPr>
              <a:t>成立工作领导小组，成员，具体负责人、经办人，开展工作目标及内容。</a:t>
            </a:r>
            <a:endParaRPr lang="en-US" altLang="zh-CN" sz="2000" dirty="0">
              <a:latin typeface="+mn-ea"/>
            </a:endParaRPr>
          </a:p>
          <a:p>
            <a:pPr algn="just"/>
            <a:endParaRPr lang="zh-CN" altLang="en-US" sz="2400" dirty="0">
              <a:latin typeface="+mn-ea"/>
            </a:endParaRPr>
          </a:p>
          <a:p>
            <a:pPr algn="just"/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二、湖南省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XX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厅（委、办、局）所属事业单位基本情况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/>
            <a:r>
              <a:rPr lang="zh-CN" altLang="en-US" sz="2400" dirty="0">
                <a:latin typeface="+mn-ea"/>
              </a:rPr>
              <a:t>    </a:t>
            </a:r>
            <a:r>
              <a:rPr lang="zh-CN" altLang="en-US" sz="2000" dirty="0">
                <a:latin typeface="+mn-ea"/>
              </a:rPr>
              <a:t>包括所属事业单位数量，单位名称，单位级别。</a:t>
            </a:r>
            <a:endParaRPr lang="zh-CN" altLang="en-US" sz="2000" dirty="0">
              <a:latin typeface="+mn-ea"/>
            </a:endParaRPr>
          </a:p>
        </p:txBody>
      </p:sp>
    </p:spTree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screen"/>
          <a:stretch>
            <a:fillRect/>
          </a:stretch>
        </p:blipFill>
        <p:spPr>
          <a:xfrm>
            <a:off x="0" y="4555234"/>
            <a:ext cx="6473371" cy="2302767"/>
          </a:xfrm>
          <a:prstGeom prst="rect">
            <a:avLst/>
          </a:prstGeom>
        </p:spPr>
      </p:pic>
      <p:sp>
        <p:nvSpPr>
          <p:cNvPr id="5" name="流程图: 过程 4"/>
          <p:cNvSpPr/>
          <p:nvPr/>
        </p:nvSpPr>
        <p:spPr>
          <a:xfrm>
            <a:off x="0" y="6429831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流程图: 过程 5"/>
          <p:cNvSpPr/>
          <p:nvPr/>
        </p:nvSpPr>
        <p:spPr>
          <a:xfrm>
            <a:off x="0" y="0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798286" y="677242"/>
            <a:ext cx="43978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汉仪长宋简" panose="02010609000101010101" pitchFamily="49" charset="-122"/>
                <a:ea typeface="汉仪长宋简" panose="02010609000101010101" pitchFamily="49" charset="-122"/>
              </a:rPr>
              <a:t>模板及附件讲解</a:t>
            </a:r>
            <a:endParaRPr lang="zh-CN" altLang="en-US" sz="3200" dirty="0">
              <a:latin typeface="汉仪长宋简" panose="02010609000101010101" pitchFamily="49" charset="-122"/>
              <a:ea typeface="汉仪长宋简" panose="02010609000101010101" pitchFamily="49" charset="-122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267608" y="744658"/>
            <a:ext cx="460829" cy="449943"/>
            <a:chOff x="5355771" y="2077796"/>
            <a:chExt cx="460829" cy="449943"/>
          </a:xfrm>
        </p:grpSpPr>
        <p:sp>
          <p:nvSpPr>
            <p:cNvPr id="8" name="矩形 7"/>
            <p:cNvSpPr/>
            <p:nvPr/>
          </p:nvSpPr>
          <p:spPr>
            <a:xfrm>
              <a:off x="5355771" y="2077796"/>
              <a:ext cx="284843" cy="449943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/>
            <p:cNvSpPr/>
            <p:nvPr/>
          </p:nvSpPr>
          <p:spPr>
            <a:xfrm>
              <a:off x="5716814" y="2077796"/>
              <a:ext cx="99786" cy="449943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矩形 1"/>
          <p:cNvSpPr/>
          <p:nvPr/>
        </p:nvSpPr>
        <p:spPr>
          <a:xfrm>
            <a:off x="1127426" y="1455372"/>
            <a:ext cx="9845374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三、各单位现有车辆数量，拟取消车辆数量，拟保留车辆数量及说明。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/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/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</a:t>
            </a:r>
            <a:r>
              <a:rPr lang="en-US" altLang="zh-CN" sz="2000" dirty="0">
                <a:latin typeface="+mn-ea"/>
              </a:rPr>
              <a:t>XX</a:t>
            </a:r>
            <a:r>
              <a:rPr lang="zh-CN" altLang="en-US" sz="2000" dirty="0">
                <a:latin typeface="+mn-ea"/>
              </a:rPr>
              <a:t>单位</a:t>
            </a:r>
            <a:r>
              <a:rPr lang="en-US" altLang="zh-CN" sz="2000" dirty="0">
                <a:latin typeface="+mn-ea"/>
              </a:rPr>
              <a:t>1</a:t>
            </a:r>
            <a:r>
              <a:rPr lang="zh-CN" altLang="en-US" sz="2000" dirty="0">
                <a:latin typeface="+mn-ea"/>
              </a:rPr>
              <a:t>，现有车辆共   辆，拟取消车辆   辆。拟保留公务车辆共    辆。其中</a:t>
            </a:r>
            <a:r>
              <a:rPr lang="en-US" altLang="zh-CN" sz="2000" dirty="0">
                <a:latin typeface="+mn-ea"/>
              </a:rPr>
              <a:t>    </a:t>
            </a:r>
            <a:r>
              <a:rPr lang="zh-CN" altLang="en-US" sz="2000" dirty="0">
                <a:latin typeface="+mn-ea"/>
              </a:rPr>
              <a:t>车   辆；   车   辆。</a:t>
            </a:r>
            <a:endParaRPr lang="zh-CN" altLang="en-US" sz="2000" dirty="0">
              <a:latin typeface="+mn-ea"/>
            </a:endParaRPr>
          </a:p>
          <a:p>
            <a:pPr algn="just"/>
            <a:r>
              <a:rPr lang="zh-CN" altLang="en-US" sz="2000" dirty="0">
                <a:latin typeface="+mn-ea"/>
              </a:rPr>
              <a:t>    </a:t>
            </a:r>
            <a:r>
              <a:rPr lang="en-US" altLang="zh-CN" sz="2000" dirty="0">
                <a:latin typeface="+mn-ea"/>
              </a:rPr>
              <a:t>XX</a:t>
            </a:r>
            <a:r>
              <a:rPr lang="zh-CN" altLang="en-US" sz="2000" dirty="0">
                <a:latin typeface="+mn-ea"/>
              </a:rPr>
              <a:t>单位</a:t>
            </a:r>
            <a:r>
              <a:rPr lang="en-US" altLang="zh-CN" sz="2000" dirty="0">
                <a:latin typeface="+mn-ea"/>
              </a:rPr>
              <a:t>2</a:t>
            </a:r>
            <a:r>
              <a:rPr lang="zh-CN" altLang="en-US" sz="2000" dirty="0">
                <a:latin typeface="+mn-ea"/>
              </a:rPr>
              <a:t>，现有车辆共   辆，拟取消车辆   辆。拟保留公务车辆共    辆。其中    车   辆；   车   辆。</a:t>
            </a:r>
            <a:endParaRPr lang="zh-CN" altLang="en-US" sz="2000" dirty="0">
              <a:latin typeface="+mn-ea"/>
            </a:endParaRPr>
          </a:p>
          <a:p>
            <a:pPr algn="just"/>
            <a:r>
              <a:rPr lang="en-US" altLang="zh-CN" sz="2000" dirty="0">
                <a:latin typeface="+mn-ea"/>
              </a:rPr>
              <a:t>    XX</a:t>
            </a:r>
            <a:r>
              <a:rPr lang="zh-CN" altLang="en-US" sz="2000" dirty="0">
                <a:latin typeface="+mn-ea"/>
              </a:rPr>
              <a:t>单位</a:t>
            </a:r>
            <a:r>
              <a:rPr lang="en-US" altLang="zh-CN" sz="2000" dirty="0">
                <a:latin typeface="+mn-ea"/>
              </a:rPr>
              <a:t>3</a:t>
            </a:r>
            <a:r>
              <a:rPr lang="zh-CN" altLang="en-US" sz="2000" dirty="0">
                <a:latin typeface="+mn-ea"/>
              </a:rPr>
              <a:t>，现有车辆共   辆，拟取消车辆   辆。拟保留公务车辆共    辆。其中    车   辆；   车   辆。</a:t>
            </a:r>
            <a:endParaRPr lang="zh-CN" altLang="en-US" sz="2000" dirty="0">
              <a:latin typeface="+mn-ea"/>
            </a:endParaRPr>
          </a:p>
          <a:p>
            <a:pPr algn="just"/>
            <a:r>
              <a:rPr lang="zh-CN" altLang="en-US" sz="2000" dirty="0">
                <a:latin typeface="+mn-ea"/>
              </a:rPr>
              <a:t>      </a:t>
            </a:r>
            <a:r>
              <a:rPr lang="en-US" altLang="zh-CN" sz="2000" dirty="0">
                <a:latin typeface="+mn-ea"/>
              </a:rPr>
              <a:t>.....</a:t>
            </a:r>
            <a:endParaRPr lang="en-US" altLang="zh-CN" sz="2000" dirty="0">
              <a:latin typeface="+mn-ea"/>
            </a:endParaRPr>
          </a:p>
        </p:txBody>
      </p:sp>
    </p:spTree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screen"/>
          <a:stretch>
            <a:fillRect/>
          </a:stretch>
        </p:blipFill>
        <p:spPr>
          <a:xfrm>
            <a:off x="0" y="4555234"/>
            <a:ext cx="6473371" cy="2302767"/>
          </a:xfrm>
          <a:prstGeom prst="rect">
            <a:avLst/>
          </a:prstGeom>
        </p:spPr>
      </p:pic>
      <p:sp>
        <p:nvSpPr>
          <p:cNvPr id="5" name="流程图: 过程 4"/>
          <p:cNvSpPr/>
          <p:nvPr/>
        </p:nvSpPr>
        <p:spPr>
          <a:xfrm>
            <a:off x="0" y="6429831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流程图: 过程 5"/>
          <p:cNvSpPr/>
          <p:nvPr/>
        </p:nvSpPr>
        <p:spPr>
          <a:xfrm>
            <a:off x="0" y="0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798286" y="677242"/>
            <a:ext cx="43978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汉仪长宋简" panose="02010609000101010101" pitchFamily="49" charset="-122"/>
                <a:ea typeface="汉仪长宋简" panose="02010609000101010101" pitchFamily="49" charset="-122"/>
              </a:rPr>
              <a:t>模板及附件讲解</a:t>
            </a:r>
            <a:endParaRPr lang="zh-CN" altLang="en-US" sz="3200" dirty="0">
              <a:latin typeface="汉仪长宋简" panose="02010609000101010101" pitchFamily="49" charset="-122"/>
              <a:ea typeface="汉仪长宋简" panose="02010609000101010101" pitchFamily="49" charset="-122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267608" y="744658"/>
            <a:ext cx="460829" cy="449943"/>
            <a:chOff x="5355771" y="2077796"/>
            <a:chExt cx="460829" cy="449943"/>
          </a:xfrm>
        </p:grpSpPr>
        <p:sp>
          <p:nvSpPr>
            <p:cNvPr id="8" name="矩形 7"/>
            <p:cNvSpPr/>
            <p:nvPr/>
          </p:nvSpPr>
          <p:spPr>
            <a:xfrm>
              <a:off x="5355771" y="2077796"/>
              <a:ext cx="284843" cy="449943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/>
            <p:cNvSpPr/>
            <p:nvPr/>
          </p:nvSpPr>
          <p:spPr>
            <a:xfrm>
              <a:off x="5716814" y="2077796"/>
              <a:ext cx="99786" cy="449943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矩形 1"/>
          <p:cNvSpPr/>
          <p:nvPr/>
        </p:nvSpPr>
        <p:spPr>
          <a:xfrm>
            <a:off x="1127425" y="1455372"/>
            <a:ext cx="10081349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四、各单位节支情况说明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/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/>
            <a:r>
              <a:rPr lang="en-US" altLang="zh-CN" sz="2000" dirty="0">
                <a:latin typeface="+mn-ea"/>
              </a:rPr>
              <a:t>    XX</a:t>
            </a:r>
            <a:r>
              <a:rPr lang="zh-CN" altLang="en-US" sz="2000" dirty="0">
                <a:latin typeface="+mn-ea"/>
              </a:rPr>
              <a:t>单位</a:t>
            </a:r>
            <a:r>
              <a:rPr lang="en-US" altLang="zh-CN" sz="2000" dirty="0">
                <a:latin typeface="+mn-ea"/>
              </a:rPr>
              <a:t>1</a:t>
            </a:r>
            <a:r>
              <a:rPr lang="zh-CN" altLang="en-US" sz="2000" dirty="0">
                <a:latin typeface="+mn-ea"/>
              </a:rPr>
              <a:t>，改革前交通总费用   元，改革后交通总费用（含实报交通费用预测算金额和交通补贴金额），节支率 </a:t>
            </a:r>
            <a:r>
              <a:rPr lang="en-US" altLang="zh-CN" sz="2000" dirty="0">
                <a:latin typeface="+mn-ea"/>
              </a:rPr>
              <a:t>   %</a:t>
            </a:r>
            <a:r>
              <a:rPr lang="zh-CN" altLang="en-US" sz="2000" dirty="0">
                <a:latin typeface="+mn-ea"/>
              </a:rPr>
              <a:t>。</a:t>
            </a:r>
            <a:endParaRPr lang="zh-CN" altLang="en-US" sz="2000" dirty="0">
              <a:latin typeface="+mn-ea"/>
            </a:endParaRPr>
          </a:p>
          <a:p>
            <a:pPr algn="just"/>
            <a:r>
              <a:rPr lang="zh-CN" altLang="en-US" sz="2000" dirty="0">
                <a:latin typeface="+mn-ea"/>
              </a:rPr>
              <a:t>    </a:t>
            </a:r>
            <a:r>
              <a:rPr lang="en-US" altLang="zh-CN" sz="2000" dirty="0">
                <a:latin typeface="+mn-ea"/>
              </a:rPr>
              <a:t>XX</a:t>
            </a:r>
            <a:r>
              <a:rPr lang="zh-CN" altLang="en-US" sz="2000" dirty="0">
                <a:latin typeface="+mn-ea"/>
              </a:rPr>
              <a:t>单位</a:t>
            </a:r>
            <a:r>
              <a:rPr lang="en-US" altLang="zh-CN" sz="2000" dirty="0">
                <a:latin typeface="+mn-ea"/>
              </a:rPr>
              <a:t>2</a:t>
            </a:r>
            <a:r>
              <a:rPr lang="zh-CN" altLang="en-US" sz="2000" dirty="0">
                <a:latin typeface="+mn-ea"/>
              </a:rPr>
              <a:t>，改革前交通总费用   元，改革后交通总费用（含实报交通费用预测算金额和交通补贴金额），节支率 </a:t>
            </a:r>
            <a:r>
              <a:rPr lang="en-US" altLang="zh-CN" sz="2000" dirty="0">
                <a:latin typeface="+mn-ea"/>
              </a:rPr>
              <a:t>  %</a:t>
            </a:r>
            <a:r>
              <a:rPr lang="zh-CN" altLang="en-US" sz="2000" dirty="0">
                <a:latin typeface="+mn-ea"/>
              </a:rPr>
              <a:t>。</a:t>
            </a:r>
            <a:endParaRPr lang="zh-CN" altLang="en-US" sz="2000" dirty="0">
              <a:latin typeface="+mn-ea"/>
            </a:endParaRPr>
          </a:p>
          <a:p>
            <a:pPr algn="just"/>
            <a:r>
              <a:rPr lang="en-US" altLang="zh-CN" sz="2000" dirty="0">
                <a:latin typeface="+mn-ea"/>
              </a:rPr>
              <a:t>    ......</a:t>
            </a:r>
            <a:endParaRPr lang="en-US" altLang="zh-CN" sz="2000" dirty="0">
              <a:latin typeface="+mn-ea"/>
            </a:endParaRPr>
          </a:p>
          <a:p>
            <a:pPr algn="just"/>
            <a:endParaRPr lang="en-US" altLang="zh-CN" sz="2000" dirty="0">
              <a:latin typeface="+mn-ea"/>
            </a:endParaRPr>
          </a:p>
          <a:p>
            <a:pPr algn="just"/>
            <a:r>
              <a:rPr lang="zh-CN" altLang="en-US" sz="2000" dirty="0">
                <a:latin typeface="+mn-ea"/>
              </a:rPr>
              <a:t>    本厅（局、办、委）系统改革前交通总费用   元，改革后交通总费用（含实报交通费用预测算金额和交通补贴金额） 元，总节支率 </a:t>
            </a:r>
            <a:r>
              <a:rPr lang="en-US" altLang="zh-CN" sz="2000" dirty="0">
                <a:latin typeface="+mn-ea"/>
              </a:rPr>
              <a:t>  %</a:t>
            </a:r>
            <a:r>
              <a:rPr lang="zh-CN" altLang="en-US" sz="2000" dirty="0">
                <a:latin typeface="+mn-ea"/>
              </a:rPr>
              <a:t>。</a:t>
            </a:r>
            <a:endParaRPr lang="zh-CN" altLang="en-US" sz="2000" dirty="0">
              <a:latin typeface="+mn-ea"/>
            </a:endParaRPr>
          </a:p>
        </p:txBody>
      </p:sp>
    </p:spTree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screen"/>
          <a:stretch>
            <a:fillRect/>
          </a:stretch>
        </p:blipFill>
        <p:spPr>
          <a:xfrm>
            <a:off x="0" y="4555234"/>
            <a:ext cx="6473371" cy="2302767"/>
          </a:xfrm>
          <a:prstGeom prst="rect">
            <a:avLst/>
          </a:prstGeom>
        </p:spPr>
      </p:pic>
      <p:sp>
        <p:nvSpPr>
          <p:cNvPr id="5" name="流程图: 过程 4"/>
          <p:cNvSpPr/>
          <p:nvPr/>
        </p:nvSpPr>
        <p:spPr>
          <a:xfrm>
            <a:off x="0" y="6429831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流程图: 过程 5"/>
          <p:cNvSpPr/>
          <p:nvPr/>
        </p:nvSpPr>
        <p:spPr>
          <a:xfrm>
            <a:off x="0" y="0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798286" y="677242"/>
            <a:ext cx="43978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汉仪长宋简" panose="02010609000101010101" pitchFamily="49" charset="-122"/>
                <a:ea typeface="汉仪长宋简" panose="02010609000101010101" pitchFamily="49" charset="-122"/>
              </a:rPr>
              <a:t>模板及附件讲解</a:t>
            </a:r>
            <a:endParaRPr lang="zh-CN" altLang="en-US" sz="3200" dirty="0">
              <a:latin typeface="汉仪长宋简" panose="02010609000101010101" pitchFamily="49" charset="-122"/>
              <a:ea typeface="汉仪长宋简" panose="02010609000101010101" pitchFamily="49" charset="-122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267608" y="744658"/>
            <a:ext cx="460829" cy="449943"/>
            <a:chOff x="5355771" y="2077796"/>
            <a:chExt cx="460829" cy="449943"/>
          </a:xfrm>
        </p:grpSpPr>
        <p:sp>
          <p:nvSpPr>
            <p:cNvPr id="8" name="矩形 7"/>
            <p:cNvSpPr/>
            <p:nvPr/>
          </p:nvSpPr>
          <p:spPr>
            <a:xfrm>
              <a:off x="5355771" y="2077796"/>
              <a:ext cx="284843" cy="449943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/>
            <p:cNvSpPr/>
            <p:nvPr/>
          </p:nvSpPr>
          <p:spPr>
            <a:xfrm>
              <a:off x="5716814" y="2077796"/>
              <a:ext cx="99786" cy="449943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矩形 1"/>
          <p:cNvSpPr/>
          <p:nvPr/>
        </p:nvSpPr>
        <p:spPr>
          <a:xfrm>
            <a:off x="1127425" y="1455372"/>
            <a:ext cx="1056804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五、司勤人员安置情况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/>
            <a:r>
              <a:rPr lang="zh-CN" altLang="en-US" sz="2000" dirty="0">
                <a:latin typeface="+mn-ea"/>
              </a:rPr>
              <a:t>    本厅（局、办、委）系统现有司勤人员    人，拟保留    人，转岗   人，解聘   人，提前退休   人。</a:t>
            </a:r>
            <a:endParaRPr lang="en-US" altLang="zh-CN" sz="2000" dirty="0">
              <a:latin typeface="+mn-ea"/>
            </a:endParaRPr>
          </a:p>
          <a:p>
            <a:pPr algn="just"/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/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六、改革步骤时间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/>
            <a:r>
              <a:rPr lang="zh-CN" altLang="en-US" sz="2000" dirty="0">
                <a:latin typeface="+mn-ea"/>
              </a:rPr>
              <a:t>     </a:t>
            </a:r>
            <a:r>
              <a:rPr lang="en-US" altLang="zh-CN" sz="2000" dirty="0">
                <a:latin typeface="+mn-ea"/>
              </a:rPr>
              <a:t>1</a:t>
            </a:r>
            <a:r>
              <a:rPr lang="zh-CN" altLang="en-US" sz="2000" dirty="0">
                <a:latin typeface="+mn-ea"/>
              </a:rPr>
              <a:t>、批复所属各事业单位改革工作方案      时间：</a:t>
            </a:r>
            <a:endParaRPr lang="zh-CN" altLang="en-US" sz="2000" dirty="0">
              <a:latin typeface="+mn-ea"/>
            </a:endParaRPr>
          </a:p>
          <a:p>
            <a:pPr algn="just"/>
            <a:r>
              <a:rPr lang="zh-CN" altLang="en-US" sz="2000" dirty="0">
                <a:latin typeface="+mn-ea"/>
              </a:rPr>
              <a:t>     </a:t>
            </a:r>
            <a:r>
              <a:rPr lang="en-US" altLang="zh-CN" sz="2000" dirty="0">
                <a:latin typeface="+mn-ea"/>
              </a:rPr>
              <a:t>2</a:t>
            </a:r>
            <a:r>
              <a:rPr lang="zh-CN" altLang="en-US" sz="2000" dirty="0">
                <a:latin typeface="+mn-ea"/>
              </a:rPr>
              <a:t>、相关单位组织安置司勤人员            时间：</a:t>
            </a:r>
            <a:endParaRPr lang="zh-CN" altLang="en-US" sz="2000" dirty="0">
              <a:latin typeface="+mn-ea"/>
            </a:endParaRPr>
          </a:p>
          <a:p>
            <a:pPr algn="just"/>
            <a:r>
              <a:rPr lang="zh-CN" altLang="en-US" sz="2000" dirty="0">
                <a:latin typeface="+mn-ea"/>
              </a:rPr>
              <a:t>     </a:t>
            </a:r>
            <a:r>
              <a:rPr lang="en-US" altLang="zh-CN" sz="2000" dirty="0">
                <a:latin typeface="+mn-ea"/>
              </a:rPr>
              <a:t>3</a:t>
            </a:r>
            <a:r>
              <a:rPr lang="zh-CN" altLang="en-US" sz="2000" dirty="0">
                <a:latin typeface="+mn-ea"/>
              </a:rPr>
              <a:t>、取消车辆封存、处置                  时间：</a:t>
            </a:r>
            <a:endParaRPr lang="en-US" altLang="zh-CN" sz="2000" dirty="0">
              <a:latin typeface="+mn-ea"/>
            </a:endParaRPr>
          </a:p>
          <a:p>
            <a:pPr algn="just"/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/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七、组织实施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/>
            <a:r>
              <a:rPr lang="en-US" altLang="zh-CN" sz="2000" dirty="0">
                <a:latin typeface="+mn-ea"/>
              </a:rPr>
              <a:t>     1</a:t>
            </a:r>
            <a:r>
              <a:rPr lang="zh-CN" altLang="en-US" sz="2000" dirty="0">
                <a:latin typeface="+mn-ea"/>
              </a:rPr>
              <a:t>、加强组织领导</a:t>
            </a:r>
            <a:endParaRPr lang="zh-CN" altLang="en-US" sz="2000" dirty="0">
              <a:latin typeface="+mn-ea"/>
            </a:endParaRPr>
          </a:p>
          <a:p>
            <a:pPr algn="just"/>
            <a:r>
              <a:rPr lang="zh-CN" altLang="en-US" sz="2000" dirty="0">
                <a:latin typeface="+mn-ea"/>
              </a:rPr>
              <a:t>     </a:t>
            </a:r>
            <a:r>
              <a:rPr lang="en-US" altLang="zh-CN" sz="2000" dirty="0">
                <a:latin typeface="+mn-ea"/>
              </a:rPr>
              <a:t>2</a:t>
            </a:r>
            <a:r>
              <a:rPr lang="zh-CN" altLang="en-US" sz="2000" dirty="0">
                <a:latin typeface="+mn-ea"/>
              </a:rPr>
              <a:t>、提出工作要求</a:t>
            </a:r>
            <a:endParaRPr lang="zh-CN" altLang="en-US" sz="2000" dirty="0">
              <a:latin typeface="+mn-ea"/>
            </a:endParaRPr>
          </a:p>
          <a:p>
            <a:pPr algn="just"/>
            <a:r>
              <a:rPr lang="zh-CN" altLang="en-US" sz="2000" dirty="0">
                <a:latin typeface="+mn-ea"/>
              </a:rPr>
              <a:t>     </a:t>
            </a:r>
            <a:r>
              <a:rPr lang="en-US" altLang="zh-CN" sz="2000" dirty="0">
                <a:latin typeface="+mn-ea"/>
              </a:rPr>
              <a:t>3</a:t>
            </a:r>
            <a:r>
              <a:rPr lang="zh-CN" altLang="en-US" sz="2000" dirty="0">
                <a:latin typeface="+mn-ea"/>
              </a:rPr>
              <a:t>、加强监督检查</a:t>
            </a:r>
            <a:endParaRPr lang="zh-CN" altLang="en-US" sz="2000" dirty="0">
              <a:latin typeface="+mn-ea"/>
            </a:endParaRPr>
          </a:p>
        </p:txBody>
      </p:sp>
    </p:spTree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screen"/>
          <a:stretch>
            <a:fillRect/>
          </a:stretch>
        </p:blipFill>
        <p:spPr>
          <a:xfrm>
            <a:off x="0" y="4555234"/>
            <a:ext cx="6473371" cy="2302767"/>
          </a:xfrm>
          <a:prstGeom prst="rect">
            <a:avLst/>
          </a:prstGeom>
        </p:spPr>
      </p:pic>
      <p:sp>
        <p:nvSpPr>
          <p:cNvPr id="5" name="流程图: 过程 4"/>
          <p:cNvSpPr/>
          <p:nvPr/>
        </p:nvSpPr>
        <p:spPr>
          <a:xfrm>
            <a:off x="0" y="6429831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流程图: 过程 5"/>
          <p:cNvSpPr/>
          <p:nvPr/>
        </p:nvSpPr>
        <p:spPr>
          <a:xfrm>
            <a:off x="0" y="0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798286" y="677242"/>
            <a:ext cx="43978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汉仪长宋简" panose="02010609000101010101" pitchFamily="49" charset="-122"/>
                <a:ea typeface="汉仪长宋简" panose="02010609000101010101" pitchFamily="49" charset="-122"/>
              </a:rPr>
              <a:t>模板及附件讲解</a:t>
            </a:r>
            <a:endParaRPr lang="zh-CN" altLang="en-US" sz="3200" dirty="0">
              <a:latin typeface="汉仪长宋简" panose="02010609000101010101" pitchFamily="49" charset="-122"/>
              <a:ea typeface="汉仪长宋简" panose="02010609000101010101" pitchFamily="49" charset="-122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267608" y="744658"/>
            <a:ext cx="460829" cy="449943"/>
            <a:chOff x="5355771" y="2077796"/>
            <a:chExt cx="460829" cy="449943"/>
          </a:xfrm>
        </p:grpSpPr>
        <p:sp>
          <p:nvSpPr>
            <p:cNvPr id="8" name="矩形 7"/>
            <p:cNvSpPr/>
            <p:nvPr/>
          </p:nvSpPr>
          <p:spPr>
            <a:xfrm>
              <a:off x="5355771" y="2077796"/>
              <a:ext cx="284843" cy="449943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/>
            <p:cNvSpPr/>
            <p:nvPr/>
          </p:nvSpPr>
          <p:spPr>
            <a:xfrm>
              <a:off x="5716814" y="2077796"/>
              <a:ext cx="99786" cy="449943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矩形 1"/>
          <p:cNvSpPr/>
          <p:nvPr/>
        </p:nvSpPr>
        <p:spPr>
          <a:xfrm>
            <a:off x="812465" y="1262332"/>
            <a:ext cx="10568046" cy="39077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八、报送相关汇总表格（见附件）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/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/>
            <a:r>
              <a:rPr lang="zh-CN" altLang="en-US" sz="2000" dirty="0">
                <a:latin typeface="+mn-ea"/>
              </a:rPr>
              <a:t>附件：</a:t>
            </a:r>
            <a:endParaRPr lang="zh-CN" altLang="en-US" sz="2000" dirty="0">
              <a:latin typeface="+mn-ea"/>
            </a:endParaRPr>
          </a:p>
          <a:p>
            <a:pPr algn="just"/>
            <a:r>
              <a:rPr lang="en-US" altLang="zh-CN" sz="2000" dirty="0">
                <a:latin typeface="+mn-ea"/>
              </a:rPr>
              <a:t>1</a:t>
            </a:r>
            <a:r>
              <a:rPr lang="zh-CN" altLang="en-US" sz="2000" dirty="0">
                <a:latin typeface="+mn-ea"/>
              </a:rPr>
              <a:t>、厅（局、办、委）所属事业单位现有公务车辆汇总统计表；</a:t>
            </a:r>
            <a:endParaRPr lang="zh-CN" altLang="en-US" sz="2000" dirty="0">
              <a:latin typeface="+mn-ea"/>
            </a:endParaRPr>
          </a:p>
          <a:p>
            <a:pPr algn="just"/>
            <a:r>
              <a:rPr lang="en-US" altLang="zh-CN" sz="2000" dirty="0">
                <a:latin typeface="+mn-ea"/>
              </a:rPr>
              <a:t>2</a:t>
            </a:r>
            <a:r>
              <a:rPr lang="zh-CN" altLang="en-US" sz="2000" dirty="0">
                <a:latin typeface="+mn-ea"/>
              </a:rPr>
              <a:t>、厅（局、办、委）</a:t>
            </a:r>
            <a:r>
              <a:rPr lang="zh-CN" altLang="en-US" sz="2000" dirty="0">
                <a:latin typeface="+mn-ea"/>
                <a:sym typeface="+mn-ea"/>
              </a:rPr>
              <a:t>所属</a:t>
            </a:r>
            <a:r>
              <a:rPr lang="zh-CN" altLang="en-US" sz="2000" dirty="0">
                <a:latin typeface="+mn-ea"/>
              </a:rPr>
              <a:t>事业单位拟取消公务用车汇总统计表；</a:t>
            </a:r>
            <a:endParaRPr lang="zh-CN" altLang="en-US" sz="2000" dirty="0">
              <a:latin typeface="+mn-ea"/>
            </a:endParaRPr>
          </a:p>
          <a:p>
            <a:pPr algn="just"/>
            <a:r>
              <a:rPr lang="en-US" altLang="zh-CN" sz="2000" dirty="0">
                <a:latin typeface="+mn-ea"/>
              </a:rPr>
              <a:t>3</a:t>
            </a:r>
            <a:r>
              <a:rPr lang="zh-CN" altLang="en-US" sz="2000" dirty="0">
                <a:latin typeface="+mn-ea"/>
              </a:rPr>
              <a:t>、厅（局、办、委）</a:t>
            </a:r>
            <a:r>
              <a:rPr lang="zh-CN" altLang="en-US" sz="2000" dirty="0">
                <a:latin typeface="+mn-ea"/>
                <a:sym typeface="+mn-ea"/>
              </a:rPr>
              <a:t>所属</a:t>
            </a:r>
            <a:r>
              <a:rPr lang="zh-CN" altLang="en-US" sz="2000" dirty="0">
                <a:latin typeface="+mn-ea"/>
              </a:rPr>
              <a:t>事业单位拟保留公务用车辆汇总统计表；</a:t>
            </a:r>
            <a:endParaRPr lang="zh-CN" altLang="en-US" sz="2000" dirty="0">
              <a:latin typeface="+mn-ea"/>
            </a:endParaRPr>
          </a:p>
          <a:p>
            <a:pPr algn="just"/>
            <a:r>
              <a:rPr lang="en-US" altLang="zh-CN" sz="2000" dirty="0">
                <a:latin typeface="+mn-ea"/>
              </a:rPr>
              <a:t>4</a:t>
            </a:r>
            <a:r>
              <a:rPr lang="zh-CN" altLang="en-US" sz="2000" dirty="0">
                <a:latin typeface="+mn-ea"/>
              </a:rPr>
              <a:t>、厅（局、办、委）</a:t>
            </a:r>
            <a:r>
              <a:rPr lang="zh-CN" altLang="en-US" sz="2000" dirty="0">
                <a:latin typeface="+mn-ea"/>
                <a:sym typeface="+mn-ea"/>
              </a:rPr>
              <a:t>所属</a:t>
            </a:r>
            <a:r>
              <a:rPr lang="zh-CN" altLang="en-US" sz="2000" dirty="0">
                <a:latin typeface="+mn-ea"/>
              </a:rPr>
              <a:t>事业单位个别特定岗位人员发放交通补贴基本信息表；</a:t>
            </a:r>
            <a:endParaRPr lang="zh-CN" altLang="en-US" sz="2000" dirty="0">
              <a:latin typeface="+mn-ea"/>
            </a:endParaRPr>
          </a:p>
          <a:p>
            <a:pPr algn="just"/>
            <a:r>
              <a:rPr lang="en-US" altLang="zh-CN" sz="2000" dirty="0">
                <a:latin typeface="+mn-ea"/>
              </a:rPr>
              <a:t>5</a:t>
            </a:r>
            <a:r>
              <a:rPr lang="zh-CN" altLang="en-US" sz="2000" dirty="0">
                <a:latin typeface="+mn-ea"/>
              </a:rPr>
              <a:t>、厅（局、办、委）</a:t>
            </a:r>
            <a:r>
              <a:rPr lang="zh-CN" altLang="en-US" sz="2000" dirty="0">
                <a:latin typeface="+mn-ea"/>
                <a:sym typeface="+mn-ea"/>
              </a:rPr>
              <a:t>所属</a:t>
            </a:r>
            <a:r>
              <a:rPr lang="zh-CN" altLang="en-US" sz="2000" dirty="0">
                <a:latin typeface="+mn-ea"/>
              </a:rPr>
              <a:t>事业单位公车改革前交通总费用汇总统计表；</a:t>
            </a:r>
            <a:endParaRPr lang="zh-CN" altLang="en-US" sz="2000" dirty="0">
              <a:latin typeface="+mn-ea"/>
            </a:endParaRPr>
          </a:p>
          <a:p>
            <a:pPr algn="just"/>
            <a:r>
              <a:rPr lang="en-US" altLang="zh-CN" sz="2000" dirty="0">
                <a:latin typeface="+mn-ea"/>
              </a:rPr>
              <a:t>6</a:t>
            </a:r>
            <a:r>
              <a:rPr lang="zh-CN" altLang="en-US" sz="2000" dirty="0">
                <a:latin typeface="+mn-ea"/>
              </a:rPr>
              <a:t>、厅（局、办、委）所属事业单位公车改革总体“节支率”统计测算表；</a:t>
            </a:r>
            <a:endParaRPr lang="zh-CN" altLang="en-US" sz="2000" dirty="0">
              <a:latin typeface="+mn-ea"/>
            </a:endParaRPr>
          </a:p>
          <a:p>
            <a:pPr algn="just"/>
            <a:endParaRPr lang="zh-CN" altLang="en-US" sz="2000" dirty="0">
              <a:latin typeface="+mn-ea"/>
            </a:endParaRPr>
          </a:p>
          <a:p>
            <a:pPr algn="just"/>
            <a:r>
              <a:rPr lang="zh-CN" altLang="en-US" sz="2000" dirty="0">
                <a:latin typeface="+mn-ea"/>
              </a:rPr>
              <a:t>                      湖南省</a:t>
            </a:r>
            <a:r>
              <a:rPr lang="en-US" altLang="zh-CN" sz="2000" dirty="0">
                <a:latin typeface="+mn-ea"/>
              </a:rPr>
              <a:t>XX</a:t>
            </a:r>
            <a:r>
              <a:rPr lang="zh-CN" altLang="en-US" sz="2000" dirty="0">
                <a:latin typeface="+mn-ea"/>
              </a:rPr>
              <a:t>厅（局、办、委）</a:t>
            </a:r>
            <a:endParaRPr lang="zh-CN" altLang="en-US" sz="2000" dirty="0">
              <a:latin typeface="+mn-ea"/>
            </a:endParaRPr>
          </a:p>
          <a:p>
            <a:pPr algn="just"/>
            <a:r>
              <a:rPr lang="zh-CN" altLang="en-US" sz="2000" dirty="0">
                <a:latin typeface="+mn-ea"/>
              </a:rPr>
              <a:t>                            年  月  日</a:t>
            </a:r>
            <a:endParaRPr lang="zh-CN" altLang="en-US" sz="2000" dirty="0">
              <a:latin typeface="+mn-ea"/>
            </a:endParaRPr>
          </a:p>
        </p:txBody>
      </p:sp>
    </p:spTree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screen"/>
          <a:stretch>
            <a:fillRect/>
          </a:stretch>
        </p:blipFill>
        <p:spPr>
          <a:xfrm>
            <a:off x="0" y="4555234"/>
            <a:ext cx="6473371" cy="2302767"/>
          </a:xfrm>
          <a:prstGeom prst="rect">
            <a:avLst/>
          </a:prstGeom>
        </p:spPr>
      </p:pic>
      <p:sp>
        <p:nvSpPr>
          <p:cNvPr id="5" name="流程图: 过程 4"/>
          <p:cNvSpPr/>
          <p:nvPr/>
        </p:nvSpPr>
        <p:spPr>
          <a:xfrm>
            <a:off x="0" y="6429831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流程图: 过程 5"/>
          <p:cNvSpPr/>
          <p:nvPr/>
        </p:nvSpPr>
        <p:spPr>
          <a:xfrm>
            <a:off x="0" y="0"/>
            <a:ext cx="12192000" cy="428171"/>
          </a:xfrm>
          <a:prstGeom prst="flowChartProcess">
            <a:avLst/>
          </a:prstGeom>
          <a:solidFill>
            <a:srgbClr val="9A17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798286" y="677242"/>
            <a:ext cx="43978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汉仪长宋简" panose="02010609000101010101" pitchFamily="49" charset="-122"/>
                <a:ea typeface="汉仪长宋简" panose="02010609000101010101" pitchFamily="49" charset="-122"/>
              </a:rPr>
              <a:t>模板及附件讲解</a:t>
            </a:r>
            <a:endParaRPr lang="zh-CN" altLang="en-US" sz="3200" dirty="0">
              <a:latin typeface="汉仪长宋简" panose="02010609000101010101" pitchFamily="49" charset="-122"/>
              <a:ea typeface="汉仪长宋简" panose="02010609000101010101" pitchFamily="49" charset="-122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267608" y="744658"/>
            <a:ext cx="460829" cy="449943"/>
            <a:chOff x="5355771" y="2077796"/>
            <a:chExt cx="460829" cy="449943"/>
          </a:xfrm>
        </p:grpSpPr>
        <p:sp>
          <p:nvSpPr>
            <p:cNvPr id="8" name="矩形 7"/>
            <p:cNvSpPr/>
            <p:nvPr/>
          </p:nvSpPr>
          <p:spPr>
            <a:xfrm>
              <a:off x="5355771" y="2077796"/>
              <a:ext cx="284843" cy="449943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/>
            <p:cNvSpPr/>
            <p:nvPr/>
          </p:nvSpPr>
          <p:spPr>
            <a:xfrm>
              <a:off x="5716814" y="2077796"/>
              <a:ext cx="99786" cy="449943"/>
            </a:xfrm>
            <a:prstGeom prst="rect">
              <a:avLst/>
            </a:prstGeom>
            <a:solidFill>
              <a:srgbClr val="9A17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754042" y="1299673"/>
          <a:ext cx="11044668" cy="49204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32546"/>
                <a:gridCol w="1630608"/>
                <a:gridCol w="669855"/>
                <a:gridCol w="638817"/>
                <a:gridCol w="690066"/>
                <a:gridCol w="649644"/>
                <a:gridCol w="654696"/>
                <a:gridCol w="654696"/>
                <a:gridCol w="649644"/>
                <a:gridCol w="659749"/>
                <a:gridCol w="649644"/>
                <a:gridCol w="608500"/>
                <a:gridCol w="583235"/>
                <a:gridCol w="642425"/>
                <a:gridCol w="530543"/>
              </a:tblGrid>
              <a:tr h="251933">
                <a:tc>
                  <a:txBody>
                    <a:bodyPr/>
                    <a:lstStyle/>
                    <a:p>
                      <a:pPr algn="l" fontAlgn="ctr">
                        <a:spcAft>
                          <a:spcPts val="0"/>
                        </a:spcAft>
                      </a:pPr>
                      <a:r>
                        <a:rPr lang="zh-CN" sz="1600" kern="0" dirty="0">
                          <a:effectLst/>
                        </a:rPr>
                        <a:t>附表</a:t>
                      </a:r>
                      <a:r>
                        <a:rPr lang="en-US" sz="1600" kern="0" dirty="0">
                          <a:effectLst/>
                        </a:rPr>
                        <a:t>1</a:t>
                      </a:r>
                      <a:endParaRPr lang="zh-CN" sz="12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</a:rPr>
                        <a:t> </a:t>
                      </a:r>
                      <a:endParaRPr lang="zh-CN" sz="10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</a:rPr>
                        <a:t> </a:t>
                      </a:r>
                      <a:endParaRPr lang="zh-CN" sz="10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0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0" marR="0" marT="0" marB="0" anchor="ctr"/>
                </a:tc>
              </a:tr>
              <a:tr h="483938">
                <a:tc gridSpan="15"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2000" kern="0" dirty="0">
                          <a:effectLst/>
                        </a:rPr>
                        <a:t>＿＿＿＿＿＿厅（局、办、委）所属事业单位现有公务车辆汇总统计表</a:t>
                      </a:r>
                      <a:endParaRPr lang="zh-CN" sz="20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41475">
                <a:tc gridSpan="15">
                  <a:txBody>
                    <a:bodyPr/>
                    <a:lstStyle/>
                    <a:p>
                      <a:pPr algn="r" fontAlgn="ctr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</a:rPr>
                        <a:t>2018</a:t>
                      </a:r>
                      <a:r>
                        <a:rPr lang="zh-CN" sz="1600" kern="0" dirty="0">
                          <a:effectLst/>
                        </a:rPr>
                        <a:t>年</a:t>
                      </a:r>
                      <a:r>
                        <a:rPr lang="en-US" sz="1600" kern="0" dirty="0">
                          <a:effectLst/>
                        </a:rPr>
                        <a:t>____</a:t>
                      </a:r>
                      <a:r>
                        <a:rPr lang="zh-CN" sz="1600" kern="0" dirty="0">
                          <a:effectLst/>
                        </a:rPr>
                        <a:t>月</a:t>
                      </a:r>
                      <a:r>
                        <a:rPr lang="en-US" sz="1600" kern="0" dirty="0">
                          <a:effectLst/>
                        </a:rPr>
                        <a:t>____</a:t>
                      </a:r>
                      <a:r>
                        <a:rPr lang="zh-CN" sz="1600" kern="0" dirty="0">
                          <a:effectLst/>
                        </a:rPr>
                        <a:t>日</a:t>
                      </a:r>
                      <a:r>
                        <a:rPr lang="en-US" sz="1600" kern="0" dirty="0">
                          <a:effectLst/>
                        </a:rPr>
                        <a:t>                            </a:t>
                      </a:r>
                      <a:endParaRPr lang="zh-CN" sz="16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620865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effectLst/>
                        </a:rPr>
                        <a:t>序号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effectLst/>
                        </a:rPr>
                        <a:t>单位（机动车所有人）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 gridSpan="2"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effectLst/>
                        </a:rPr>
                        <a:t>车牌号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effectLst/>
                        </a:rPr>
                        <a:t>品牌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effectLst/>
                        </a:rPr>
                        <a:t>车型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effectLst/>
                        </a:rPr>
                        <a:t>发动机号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effectLst/>
                        </a:rPr>
                        <a:t>车架号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effectLst/>
                        </a:rPr>
                        <a:t>排气量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l" fontAlgn="ctr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effectLst/>
                        </a:rPr>
                        <a:t>购车价格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 gridSpan="2"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effectLst/>
                        </a:rPr>
                        <a:t>登记日期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effectLst/>
                        </a:rPr>
                        <a:t>行驶总里程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effectLst/>
                        </a:rPr>
                        <a:t>使用性质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effectLst/>
                        </a:rPr>
                        <a:t> </a:t>
                      </a:r>
                      <a:r>
                        <a:rPr lang="zh-CN" altLang="en-US" sz="1400" kern="100" dirty="0">
                          <a:effectLst/>
                        </a:rPr>
                        <a:t>备注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0" marR="0" marT="0" marB="0" anchor="ctr"/>
                </a:tc>
              </a:tr>
              <a:tr h="538082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</a:rPr>
                        <a:t>1</a:t>
                      </a:r>
                      <a:endParaRPr lang="zh-CN" sz="16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0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0" marR="0" marT="0" marB="0" anchor="ctr"/>
                </a:tc>
              </a:tr>
              <a:tr h="507039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</a:rPr>
                        <a:t>2</a:t>
                      </a:r>
                      <a:endParaRPr lang="zh-CN" sz="16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0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0" marR="0" marT="0" marB="0" anchor="ctr"/>
                </a:tc>
              </a:tr>
              <a:tr h="496691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</a:rPr>
                        <a:t>3</a:t>
                      </a:r>
                      <a:endParaRPr lang="zh-CN" sz="16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0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0" marR="0" marT="0" marB="0" anchor="ctr"/>
                </a:tc>
              </a:tr>
              <a:tr h="496691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</a:rPr>
                        <a:t>4</a:t>
                      </a:r>
                      <a:endParaRPr lang="zh-CN" sz="16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0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0" marR="0" marT="0" marB="0" anchor="ctr"/>
                </a:tc>
              </a:tr>
              <a:tr h="434605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 dirty="0">
                          <a:effectLst/>
                        </a:rPr>
                        <a:t>．．．</a:t>
                      </a:r>
                      <a:endParaRPr lang="zh-CN" sz="16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0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0" marR="0" marT="0" marB="0" anchor="ctr"/>
                </a:tc>
              </a:tr>
              <a:tr h="485897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zh-CN" sz="1600" kern="0" dirty="0">
                          <a:effectLst/>
                        </a:rPr>
                        <a:t>填表说明：</a:t>
                      </a:r>
                      <a:endParaRPr lang="zh-CN" sz="16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 gridSpan="14">
                  <a:txBody>
                    <a:bodyPr/>
                    <a:lstStyle/>
                    <a:p>
                      <a:pPr algn="l" fontAlgn="ctr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</a:rPr>
                        <a:t>1</a:t>
                      </a:r>
                      <a:r>
                        <a:rPr lang="zh-CN" sz="1600" kern="0" dirty="0">
                          <a:effectLst/>
                        </a:rPr>
                        <a:t>、车型填轿车、商务车、越野车、中客、大客、皮卡、货车及其他；</a:t>
                      </a:r>
                      <a:r>
                        <a:rPr lang="en-US" sz="1600" kern="0" dirty="0">
                          <a:effectLst/>
                        </a:rPr>
                        <a:t>2</a:t>
                      </a:r>
                      <a:r>
                        <a:rPr lang="zh-CN" sz="1600" kern="0" dirty="0">
                          <a:effectLst/>
                        </a:rPr>
                        <a:t>、车辆使用性质填一般公务用车、业务用车、特种专业技术用车及其他</a:t>
                      </a:r>
                      <a:endParaRPr lang="zh-CN" sz="16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ctr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22268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</a:rPr>
                        <a:t> </a:t>
                      </a:r>
                      <a:endParaRPr lang="zh-CN" sz="1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b"/>
                </a:tc>
                <a:tc>
                  <a:txBody>
                    <a:bodyPr/>
                    <a:lstStyle/>
                    <a:p>
                      <a:pPr algn="l" fontAlgn="b">
                        <a:spcAft>
                          <a:spcPts val="0"/>
                        </a:spcAft>
                      </a:pPr>
                      <a:r>
                        <a:rPr lang="zh-CN" sz="1400" kern="0" dirty="0">
                          <a:effectLst/>
                        </a:rPr>
                        <a:t>填表人：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b"/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b"/>
                </a:tc>
                <a:tc hMerge="1">
                  <a:tcPr/>
                </a:tc>
                <a:tc gridSpan="3">
                  <a:txBody>
                    <a:bodyPr/>
                    <a:lstStyle/>
                    <a:p>
                      <a:pPr algn="l" fontAlgn="b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</a:rPr>
                        <a:t>  </a:t>
                      </a:r>
                      <a:r>
                        <a:rPr lang="zh-CN" sz="1400" kern="0" dirty="0">
                          <a:effectLst/>
                        </a:rPr>
                        <a:t>联系电话：</a:t>
                      </a:r>
                      <a:endParaRPr lang="zh-CN" sz="14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9364" marR="9364" marT="9364" marB="9364" anchor="b"/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000" kern="100" dirty="0">
                          <a:effectLst/>
                        </a:rPr>
                        <a:t> </a:t>
                      </a:r>
                      <a:endParaRPr lang="zh-CN" sz="10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第一PPT，www.1ppt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24465</Words>
  <Application>WPS 演示</Application>
  <PresentationFormat>宽屏</PresentationFormat>
  <Paragraphs>1926</Paragraphs>
  <Slides>25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40" baseType="lpstr">
      <vt:lpstr>Arial</vt:lpstr>
      <vt:lpstr>宋体</vt:lpstr>
      <vt:lpstr>Wingdings</vt:lpstr>
      <vt:lpstr>微软雅黑</vt:lpstr>
      <vt:lpstr>经典繁毛楷</vt:lpstr>
      <vt:lpstr>黑体</vt:lpstr>
      <vt:lpstr>汉仪长宋简</vt:lpstr>
      <vt:lpstr>Calibri</vt:lpstr>
      <vt:lpstr>Times New Roman</vt:lpstr>
      <vt:lpstr>Arial Unicode MS</vt:lpstr>
      <vt:lpstr>Calibri Light</vt:lpstr>
      <vt:lpstr>Calibri</vt:lpstr>
      <vt:lpstr>Times New Roman</vt:lpstr>
      <vt:lpstr>仿宋</vt:lpstr>
      <vt:lpstr>第一PPT，www.1ppt.com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党政</dc:title>
  <dc:creator>第一PPT</dc:creator>
  <cp:keywords>www.1ppt.com</cp:keywords>
  <cp:lastModifiedBy>杨  超</cp:lastModifiedBy>
  <cp:revision>199</cp:revision>
  <dcterms:created xsi:type="dcterms:W3CDTF">2015-07-03T11:48:00Z</dcterms:created>
  <dcterms:modified xsi:type="dcterms:W3CDTF">2018-09-17T06:43:10Z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2052-10.1.0.7400</vt:lpwstr>
  </property>
</Properties>
</file>